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26"/>
  </p:notesMasterIdLst>
  <p:handoutMasterIdLst>
    <p:handoutMasterId r:id="rId27"/>
  </p:handoutMasterIdLst>
  <p:sldIdLst>
    <p:sldId id="404" r:id="rId2"/>
    <p:sldId id="417" r:id="rId3"/>
    <p:sldId id="413" r:id="rId4"/>
    <p:sldId id="409" r:id="rId5"/>
    <p:sldId id="454" r:id="rId6"/>
    <p:sldId id="260" r:id="rId7"/>
    <p:sldId id="455" r:id="rId8"/>
    <p:sldId id="456" r:id="rId9"/>
    <p:sldId id="426" r:id="rId10"/>
    <p:sldId id="429" r:id="rId11"/>
    <p:sldId id="435" r:id="rId12"/>
    <p:sldId id="432" r:id="rId13"/>
    <p:sldId id="450" r:id="rId14"/>
    <p:sldId id="449" r:id="rId15"/>
    <p:sldId id="452" r:id="rId16"/>
    <p:sldId id="453" r:id="rId17"/>
    <p:sldId id="436" r:id="rId18"/>
    <p:sldId id="442" r:id="rId19"/>
    <p:sldId id="443" r:id="rId20"/>
    <p:sldId id="444" r:id="rId21"/>
    <p:sldId id="445" r:id="rId22"/>
    <p:sldId id="446" r:id="rId23"/>
    <p:sldId id="448" r:id="rId24"/>
    <p:sldId id="394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200"/>
    <a:srgbClr val="CC6600"/>
    <a:srgbClr val="9933FF"/>
    <a:srgbClr val="F6860A"/>
    <a:srgbClr val="E6801A"/>
    <a:srgbClr val="FF9933"/>
    <a:srgbClr val="CC00CC"/>
    <a:srgbClr val="FF9900"/>
    <a:srgbClr val="2D6BB5"/>
    <a:srgbClr val="9C1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625" autoAdjust="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1" d="100"/>
        <a:sy n="101" d="100"/>
      </p:scale>
      <p:origin x="0" y="-4140"/>
    </p:cViewPr>
  </p:sorterViewPr>
  <p:notesViewPr>
    <p:cSldViewPr>
      <p:cViewPr varScale="1">
        <p:scale>
          <a:sx n="44" d="100"/>
          <a:sy n="44" d="100"/>
        </p:scale>
        <p:origin x="278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E4F-40B1-898A-7BB656EC43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4F-40B1-898A-7BB656EC43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E4F-40B1-898A-7BB656EC43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4F-40B1-898A-7BB656EC43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4F-40B1-898A-7BB656EC432C}"/>
              </c:ext>
            </c:extLst>
          </c:dPt>
          <c:dLbls>
            <c:dLbl>
              <c:idx val="0"/>
              <c:layout>
                <c:manualLayout>
                  <c:x val="-0.16243609328820138"/>
                  <c:y val="0.150793390165811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Stakeholder; 37,0%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36111438474254"/>
                      <c:h val="0.226595211824694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E4F-40B1-898A-7BB656EC432C}"/>
                </c:ext>
              </c:extLst>
            </c:dLbl>
            <c:dLbl>
              <c:idx val="1"/>
              <c:layout>
                <c:manualLayout>
                  <c:x val="-0.12042028849049803"/>
                  <c:y val="-0.14699889115066864"/>
                </c:manualLayout>
              </c:layout>
              <c:tx>
                <c:rich>
                  <a:bodyPr/>
                  <a:lstStyle/>
                  <a:p>
                    <a:fld id="{D2AC917A-21A2-431F-B352-8900CEB60673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; 14,8%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4F-40B1-898A-7BB656EC432C}"/>
                </c:ext>
              </c:extLst>
            </c:dLbl>
            <c:dLbl>
              <c:idx val="2"/>
              <c:layout>
                <c:manualLayout>
                  <c:x val="0.17531511783289938"/>
                  <c:y val="-0.1206174081473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Management Internal; </a:t>
                    </a:r>
                    <a:br>
                      <a:rPr lang="en-US" dirty="0"/>
                    </a:br>
                    <a:r>
                      <a:rPr lang="en-US" dirty="0"/>
                      <a:t>18,5%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98068193348304"/>
                      <c:h val="0.260960429557050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E4F-40B1-898A-7BB656EC432C}"/>
                </c:ext>
              </c:extLst>
            </c:dLbl>
            <c:dLbl>
              <c:idx val="3"/>
              <c:layout>
                <c:manualLayout>
                  <c:x val="0.17676049651275769"/>
                  <c:y val="0.13042820581041248"/>
                </c:manualLayout>
              </c:layout>
              <c:tx>
                <c:rich>
                  <a:bodyPr/>
                  <a:lstStyle/>
                  <a:p>
                    <a:fld id="{2B1A0224-5D3F-42C6-BBAB-DE8EE651F00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; 22,2%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94988444956463"/>
                      <c:h val="0.243325145042779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4F-40B1-898A-7BB656EC432C}"/>
                </c:ext>
              </c:extLst>
            </c:dLbl>
            <c:dLbl>
              <c:idx val="4"/>
              <c:layout>
                <c:manualLayout>
                  <c:x val="9.276759262337321E-2"/>
                  <c:y val="2.8324724401349931E-2"/>
                </c:manualLayout>
              </c:layout>
              <c:tx>
                <c:rich>
                  <a:bodyPr/>
                  <a:lstStyle/>
                  <a:p>
                    <a:fld id="{54ADC938-E9FF-4449-9C29-756470A0DBE6}" type="CATEGORYNAME">
                      <a:rPr lang="en-US">
                        <a:solidFill>
                          <a:srgbClr val="FFFF00"/>
                        </a:solidFill>
                      </a:rPr>
                      <a:pPr/>
                      <a:t>[CATEGORY NAME]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>
                        <a:solidFill>
                          <a:srgbClr val="FFFF00"/>
                        </a:solidFill>
                      </a:rPr>
                      <a:t>7,5%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86529014966766"/>
                      <c:h val="0.180991184306712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4F-40B1-898A-7BB656EC4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Stakeholder</c:v>
                </c:pt>
                <c:pt idx="1">
                  <c:v>Learning &amp; Growth</c:v>
                </c:pt>
                <c:pt idx="2">
                  <c:v>Management Internal</c:v>
                </c:pt>
                <c:pt idx="3">
                  <c:v>Academic Excellence</c:v>
                </c:pt>
                <c:pt idx="4">
                  <c:v>Financial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0.37</c:v>
                </c:pt>
                <c:pt idx="1">
                  <c:v>0.14799999999999999</c:v>
                </c:pt>
                <c:pt idx="2">
                  <c:v>0.185</c:v>
                </c:pt>
                <c:pt idx="3">
                  <c:v>0.222</c:v>
                </c:pt>
                <c:pt idx="4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F-40B1-898A-7BB656EC432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E4F-40B1-898A-7BB656EC43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4F-40B1-898A-7BB656EC43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E4F-40B1-898A-7BB656EC43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4F-40B1-898A-7BB656EC43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4F-40B1-898A-7BB656EC432C}"/>
              </c:ext>
            </c:extLst>
          </c:dPt>
          <c:dLbls>
            <c:dLbl>
              <c:idx val="0"/>
              <c:layout>
                <c:manualLayout>
                  <c:x val="-0.202454950455427"/>
                  <c:y val="0.181924950081751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Stakeholder; 24,0%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36111438474254"/>
                      <c:h val="0.236972433360397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E4F-40B1-898A-7BB656EC432C}"/>
                </c:ext>
              </c:extLst>
            </c:dLbl>
            <c:dLbl>
              <c:idx val="1"/>
              <c:layout>
                <c:manualLayout>
                  <c:x val="-0.20464280872848686"/>
                  <c:y val="-0.2302476045338451"/>
                </c:manualLayout>
              </c:layout>
              <c:tx>
                <c:rich>
                  <a:bodyPr/>
                  <a:lstStyle/>
                  <a:p>
                    <a:fld id="{E54A83C1-95AE-4D03-A7F2-084D0B1D130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; 25,6%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4F-40B1-898A-7BB656EC432C}"/>
                </c:ext>
              </c:extLst>
            </c:dLbl>
            <c:dLbl>
              <c:idx val="2"/>
              <c:layout>
                <c:manualLayout>
                  <c:x val="3.1107712101981509E-2"/>
                  <c:y val="-9.13645716749685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Management Internal;</a:t>
                    </a:r>
                  </a:p>
                  <a:p>
                    <a:r>
                      <a:rPr lang="en-US" dirty="0"/>
                      <a:t>6,8%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63083563430747"/>
                      <c:h val="0.267878686740355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E4F-40B1-898A-7BB656EC432C}"/>
                </c:ext>
              </c:extLst>
            </c:dLbl>
            <c:dLbl>
              <c:idx val="3"/>
              <c:layout>
                <c:manualLayout>
                  <c:x val="0.17326429647919608"/>
                  <c:y val="-0.1074504127092081"/>
                </c:manualLayout>
              </c:layout>
              <c:tx>
                <c:rich>
                  <a:bodyPr/>
                  <a:lstStyle/>
                  <a:p>
                    <a:fld id="{EE4BF1EA-B123-4E18-89A7-AFD48084418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; 36,2%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9574168128247"/>
                      <c:h val="0.305588474257000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4F-40B1-898A-7BB656EC432C}"/>
                </c:ext>
              </c:extLst>
            </c:dLbl>
            <c:dLbl>
              <c:idx val="4"/>
              <c:layout>
                <c:manualLayout>
                  <c:x val="0.11927459547411944"/>
                  <c:y val="2.8951043226232025E-2"/>
                </c:manualLayout>
              </c:layout>
              <c:tx>
                <c:rich>
                  <a:bodyPr/>
                  <a:lstStyle/>
                  <a:p>
                    <a:fld id="{5B96F16B-6266-444E-9DF9-2A3527426D2F}" type="CATEGORYNAME">
                      <a:rPr lang="en-US">
                        <a:solidFill>
                          <a:srgbClr val="FFFF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FFFF00"/>
                        </a:solidFill>
                      </a:rPr>
                      <a:t>; </a:t>
                    </a:r>
                    <a:br>
                      <a:rPr lang="en-US" baseline="0" dirty="0">
                        <a:solidFill>
                          <a:srgbClr val="FFFF00"/>
                        </a:solidFill>
                      </a:rPr>
                    </a:br>
                    <a:r>
                      <a:rPr lang="en-US" baseline="0" dirty="0">
                        <a:solidFill>
                          <a:srgbClr val="FFFF00"/>
                        </a:solidFill>
                      </a:rPr>
                      <a:t>7,4%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4866355720811"/>
                      <c:h val="0.177658863788906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4F-40B1-898A-7BB656EC4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Stakeholder</c:v>
                </c:pt>
                <c:pt idx="1">
                  <c:v>Learning &amp; Growth</c:v>
                </c:pt>
                <c:pt idx="2">
                  <c:v>Management Internal</c:v>
                </c:pt>
                <c:pt idx="3">
                  <c:v>Academic Excellence</c:v>
                </c:pt>
                <c:pt idx="4">
                  <c:v>Financial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0.24</c:v>
                </c:pt>
                <c:pt idx="1">
                  <c:v>0.25600000000000001</c:v>
                </c:pt>
                <c:pt idx="2">
                  <c:v>6.8000000000000005E-2</c:v>
                </c:pt>
                <c:pt idx="3">
                  <c:v>0.36199999999999999</c:v>
                </c:pt>
                <c:pt idx="4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F-40B1-898A-7BB656EC432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E62AE-A94F-4325-9F1C-C887F0EBB5D6}" type="doc">
      <dgm:prSet loTypeId="urn:microsoft.com/office/officeart/2005/8/layout/funnel1" loCatId="process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DA67642A-49CF-44C1-9E26-70B689322687}">
      <dgm:prSet phldrT="[Text]" custT="1"/>
      <dgm:spPr/>
      <dgm:t>
        <a:bodyPr/>
        <a:lstStyle/>
        <a:p>
          <a:r>
            <a:rPr lang="en-US" sz="3600" b="1" dirty="0">
              <a:solidFill>
                <a:srgbClr val="FFFF00"/>
              </a:solidFill>
              <a:latin typeface="Arial Rounded MT Bold" panose="020F0704030504030204" pitchFamily="34" charset="0"/>
            </a:rPr>
            <a:t>SPMI </a:t>
          </a:r>
          <a:r>
            <a:rPr lang="en-US" sz="2700" dirty="0"/>
            <a:t/>
          </a:r>
          <a:br>
            <a:rPr lang="en-US" sz="2700" dirty="0"/>
          </a:br>
          <a:r>
            <a:rPr lang="en-US" sz="2700" dirty="0" err="1"/>
            <a:t>Standar</a:t>
          </a:r>
          <a:r>
            <a:rPr lang="en-US" sz="2700" dirty="0"/>
            <a:t/>
          </a:r>
          <a:br>
            <a:rPr lang="en-US" sz="2700" dirty="0"/>
          </a:br>
          <a:r>
            <a:rPr lang="en-US" sz="2700" dirty="0"/>
            <a:t>RENSTRA UAI</a:t>
          </a:r>
          <a:endParaRPr lang="en-ID" sz="2700" baseline="0" dirty="0">
            <a:solidFill>
              <a:srgbClr val="FFC000"/>
            </a:solidFill>
            <a:latin typeface="Arial Rounded MT Bold" panose="020F0704030504030204" pitchFamily="34" charset="0"/>
          </a:endParaRPr>
        </a:p>
      </dgm:t>
    </dgm:pt>
    <dgm:pt modelId="{BC5496A0-0D7C-4E04-888A-9C9C276F8CE1}" type="parTrans" cxnId="{4EC3ED8B-AEE8-4BE8-BF5E-4A4E5E857AF0}">
      <dgm:prSet/>
      <dgm:spPr/>
      <dgm:t>
        <a:bodyPr/>
        <a:lstStyle/>
        <a:p>
          <a:endParaRPr lang="en-ID"/>
        </a:p>
      </dgm:t>
    </dgm:pt>
    <dgm:pt modelId="{15AACFD6-7C1A-4E2E-AAB1-B07BF8B00DC9}" type="sibTrans" cxnId="{4EC3ED8B-AEE8-4BE8-BF5E-4A4E5E857AF0}">
      <dgm:prSet/>
      <dgm:spPr/>
      <dgm:t>
        <a:bodyPr/>
        <a:lstStyle/>
        <a:p>
          <a:endParaRPr lang="en-ID"/>
        </a:p>
      </dgm:t>
    </dgm:pt>
    <dgm:pt modelId="{C8B889A3-16BA-4A23-AB85-DF630440DA2B}">
      <dgm:prSet phldrT="[Text]" custT="1"/>
      <dgm:spPr/>
      <dgm:t>
        <a:bodyPr/>
        <a:lstStyle/>
        <a:p>
          <a:r>
            <a:rPr lang="en-US" sz="3600" dirty="0">
              <a:solidFill>
                <a:srgbClr val="FFFF00"/>
              </a:solidFill>
              <a:latin typeface="Arial Rounded MT Bold" panose="020F0704030504030204" pitchFamily="34" charset="0"/>
            </a:rPr>
            <a:t>SPME</a:t>
          </a:r>
          <a:r>
            <a:rPr lang="en-US" sz="2700" dirty="0">
              <a:solidFill>
                <a:schemeClr val="bg1"/>
              </a:solidFill>
              <a:latin typeface="Arial Rounded MT Bold" panose="020F0704030504030204" pitchFamily="34" charset="0"/>
            </a:rPr>
            <a:t/>
          </a:r>
          <a:br>
            <a:rPr lang="en-US" sz="2700" dirty="0">
              <a:solidFill>
                <a:schemeClr val="bg1"/>
              </a:solidFill>
              <a:latin typeface="Arial Rounded MT Bold" panose="020F0704030504030204" pitchFamily="34" charset="0"/>
            </a:rPr>
          </a:br>
          <a:r>
            <a:rPr lang="en-US" sz="2700" dirty="0">
              <a:solidFill>
                <a:schemeClr val="bg1"/>
              </a:solidFill>
              <a:latin typeface="Arial Rounded MT Bold" panose="020F0704030504030204" pitchFamily="34" charset="0"/>
            </a:rPr>
            <a:t>BAN-PT</a:t>
          </a:r>
          <a:endParaRPr lang="en-ID" sz="2700" dirty="0"/>
        </a:p>
      </dgm:t>
    </dgm:pt>
    <dgm:pt modelId="{42E4A212-9C3B-4548-AB39-30320D6C9D0D}" type="parTrans" cxnId="{453BDBF7-41A2-4B86-8974-3EAAEEF1CC46}">
      <dgm:prSet/>
      <dgm:spPr/>
      <dgm:t>
        <a:bodyPr/>
        <a:lstStyle/>
        <a:p>
          <a:endParaRPr lang="en-ID"/>
        </a:p>
      </dgm:t>
    </dgm:pt>
    <dgm:pt modelId="{91BF5699-E304-42BC-B715-57764C5CD2C2}" type="sibTrans" cxnId="{453BDBF7-41A2-4B86-8974-3EAAEEF1CC46}">
      <dgm:prSet/>
      <dgm:spPr/>
      <dgm:t>
        <a:bodyPr/>
        <a:lstStyle/>
        <a:p>
          <a:endParaRPr lang="en-ID"/>
        </a:p>
      </dgm:t>
    </dgm:pt>
    <dgm:pt modelId="{6C47A5D7-4DD7-4906-8EDF-884F4F3E5626}">
      <dgm:prSet phldrT="[Text]" custT="1"/>
      <dgm:spPr/>
      <dgm:t>
        <a:bodyPr/>
        <a:lstStyle/>
        <a:p>
          <a:r>
            <a:rPr lang="en-US" sz="4400" dirty="0">
              <a:latin typeface="Arial Rounded MT Bold" panose="020F0704030504030204" pitchFamily="34" charset="0"/>
            </a:rPr>
            <a:t>IKU UAI</a:t>
          </a:r>
          <a:endParaRPr lang="en-ID" sz="4400" dirty="0">
            <a:latin typeface="Arial Rounded MT Bold" panose="020F0704030504030204" pitchFamily="34" charset="0"/>
          </a:endParaRPr>
        </a:p>
      </dgm:t>
    </dgm:pt>
    <dgm:pt modelId="{1F1F31A8-A69B-414A-9F36-CE863725D7E4}" type="parTrans" cxnId="{60ECAB0C-E4E3-4B51-8197-40047DDB5B0F}">
      <dgm:prSet/>
      <dgm:spPr/>
      <dgm:t>
        <a:bodyPr/>
        <a:lstStyle/>
        <a:p>
          <a:endParaRPr lang="en-ID"/>
        </a:p>
      </dgm:t>
    </dgm:pt>
    <dgm:pt modelId="{F79B3D53-628E-424D-880C-B543EEFCDA16}" type="sibTrans" cxnId="{60ECAB0C-E4E3-4B51-8197-40047DDB5B0F}">
      <dgm:prSet/>
      <dgm:spPr/>
      <dgm:t>
        <a:bodyPr/>
        <a:lstStyle/>
        <a:p>
          <a:endParaRPr lang="en-ID"/>
        </a:p>
      </dgm:t>
    </dgm:pt>
    <dgm:pt modelId="{4579D175-ABB9-490F-AEB0-635992F35DC1}">
      <dgm:prSet phldrT="[Text]" custT="1"/>
      <dgm:spPr/>
      <dgm:t>
        <a:bodyPr/>
        <a:lstStyle/>
        <a:p>
          <a:r>
            <a:rPr lang="en-US" sz="3200" b="1" dirty="0">
              <a:latin typeface="Arial Rounded MT Bold" panose="020F0704030504030204" pitchFamily="34" charset="0"/>
            </a:rPr>
            <a:t>BSC</a:t>
          </a:r>
          <a:endParaRPr lang="en-ID" sz="3200" b="1" dirty="0">
            <a:latin typeface="Arial Rounded MT Bold" panose="020F0704030504030204" pitchFamily="34" charset="0"/>
          </a:endParaRPr>
        </a:p>
      </dgm:t>
    </dgm:pt>
    <dgm:pt modelId="{F0DDA290-BAFD-4677-872E-122805D492DD}" type="parTrans" cxnId="{4E187FCC-F851-46BF-AA6A-9B29F42E401C}">
      <dgm:prSet/>
      <dgm:spPr/>
      <dgm:t>
        <a:bodyPr/>
        <a:lstStyle/>
        <a:p>
          <a:endParaRPr lang="en-ID"/>
        </a:p>
      </dgm:t>
    </dgm:pt>
    <dgm:pt modelId="{F850A448-A44C-492E-8E2C-68EC0455C50A}" type="sibTrans" cxnId="{4E187FCC-F851-46BF-AA6A-9B29F42E401C}">
      <dgm:prSet/>
      <dgm:spPr/>
      <dgm:t>
        <a:bodyPr/>
        <a:lstStyle/>
        <a:p>
          <a:endParaRPr lang="en-ID"/>
        </a:p>
      </dgm:t>
    </dgm:pt>
    <dgm:pt modelId="{9FECF066-53D1-4440-87BE-D87D28134ADC}" type="pres">
      <dgm:prSet presAssocID="{5F5E62AE-A94F-4325-9F1C-C887F0EBB5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95E64-CFC7-4F0B-8A3E-BD069BE5FC3C}" type="pres">
      <dgm:prSet presAssocID="{5F5E62AE-A94F-4325-9F1C-C887F0EBB5D6}" presName="ellipse" presStyleLbl="trBgShp" presStyleIdx="0" presStyleCnt="1"/>
      <dgm:spPr/>
    </dgm:pt>
    <dgm:pt modelId="{A42CEDC0-4998-491B-93C3-27E995D04A21}" type="pres">
      <dgm:prSet presAssocID="{5F5E62AE-A94F-4325-9F1C-C887F0EBB5D6}" presName="arrow1" presStyleLbl="fgShp" presStyleIdx="0" presStyleCnt="1" custLinFactNeighborY="-4296"/>
      <dgm:spPr/>
    </dgm:pt>
    <dgm:pt modelId="{71B604ED-1967-426F-9E57-D208C1743F6B}" type="pres">
      <dgm:prSet presAssocID="{5F5E62AE-A94F-4325-9F1C-C887F0EBB5D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7CCEE-5907-4120-B4EB-644B2236F6C4}" type="pres">
      <dgm:prSet presAssocID="{C8B889A3-16BA-4A23-AB85-DF630440DA2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A54C8-6227-4226-9122-2B05C3DB1D43}" type="pres">
      <dgm:prSet presAssocID="{4579D175-ABB9-490F-AEB0-635992F35DC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DD8C4-176E-46EE-A7AE-E7B63B3BA66E}" type="pres">
      <dgm:prSet presAssocID="{6C47A5D7-4DD7-4906-8EDF-884F4F3E56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92167-8648-48E6-BFEF-B87C1A09CB23}" type="pres">
      <dgm:prSet presAssocID="{5F5E62AE-A94F-4325-9F1C-C887F0EBB5D6}" presName="funnel" presStyleLbl="trAlignAcc1" presStyleIdx="0" presStyleCnt="1"/>
      <dgm:spPr/>
    </dgm:pt>
  </dgm:ptLst>
  <dgm:cxnLst>
    <dgm:cxn modelId="{036AFE7E-D13A-4B50-89F2-791470107AC8}" type="presOf" srcId="{C8B889A3-16BA-4A23-AB85-DF630440DA2B}" destId="{C15A54C8-6227-4226-9122-2B05C3DB1D43}" srcOrd="0" destOrd="0" presId="urn:microsoft.com/office/officeart/2005/8/layout/funnel1"/>
    <dgm:cxn modelId="{453BDBF7-41A2-4B86-8974-3EAAEEF1CC46}" srcId="{5F5E62AE-A94F-4325-9F1C-C887F0EBB5D6}" destId="{C8B889A3-16BA-4A23-AB85-DF630440DA2B}" srcOrd="1" destOrd="0" parTransId="{42E4A212-9C3B-4548-AB39-30320D6C9D0D}" sibTransId="{91BF5699-E304-42BC-B715-57764C5CD2C2}"/>
    <dgm:cxn modelId="{FB97E9CE-BEF3-4AB2-8416-E6462E5D7723}" type="presOf" srcId="{4579D175-ABB9-490F-AEB0-635992F35DC1}" destId="{F4B7CCEE-5907-4120-B4EB-644B2236F6C4}" srcOrd="0" destOrd="0" presId="urn:microsoft.com/office/officeart/2005/8/layout/funnel1"/>
    <dgm:cxn modelId="{60ECAB0C-E4E3-4B51-8197-40047DDB5B0F}" srcId="{5F5E62AE-A94F-4325-9F1C-C887F0EBB5D6}" destId="{6C47A5D7-4DD7-4906-8EDF-884F4F3E5626}" srcOrd="3" destOrd="0" parTransId="{1F1F31A8-A69B-414A-9F36-CE863725D7E4}" sibTransId="{F79B3D53-628E-424D-880C-B543EEFCDA16}"/>
    <dgm:cxn modelId="{4E187FCC-F851-46BF-AA6A-9B29F42E401C}" srcId="{5F5E62AE-A94F-4325-9F1C-C887F0EBB5D6}" destId="{4579D175-ABB9-490F-AEB0-635992F35DC1}" srcOrd="2" destOrd="0" parTransId="{F0DDA290-BAFD-4677-872E-122805D492DD}" sibTransId="{F850A448-A44C-492E-8E2C-68EC0455C50A}"/>
    <dgm:cxn modelId="{4EC3ED8B-AEE8-4BE8-BF5E-4A4E5E857AF0}" srcId="{5F5E62AE-A94F-4325-9F1C-C887F0EBB5D6}" destId="{DA67642A-49CF-44C1-9E26-70B689322687}" srcOrd="0" destOrd="0" parTransId="{BC5496A0-0D7C-4E04-888A-9C9C276F8CE1}" sibTransId="{15AACFD6-7C1A-4E2E-AAB1-B07BF8B00DC9}"/>
    <dgm:cxn modelId="{D55BA3A3-475C-41E7-905F-2E63144D3195}" type="presOf" srcId="{DA67642A-49CF-44C1-9E26-70B689322687}" destId="{C17DD8C4-176E-46EE-A7AE-E7B63B3BA66E}" srcOrd="0" destOrd="0" presId="urn:microsoft.com/office/officeart/2005/8/layout/funnel1"/>
    <dgm:cxn modelId="{66036AB6-DF34-4075-A3A5-CD24925AFF87}" type="presOf" srcId="{6C47A5D7-4DD7-4906-8EDF-884F4F3E5626}" destId="{71B604ED-1967-426F-9E57-D208C1743F6B}" srcOrd="0" destOrd="0" presId="urn:microsoft.com/office/officeart/2005/8/layout/funnel1"/>
    <dgm:cxn modelId="{5EDE1F20-BDAF-46F6-AE55-2C08E399E1B6}" type="presOf" srcId="{5F5E62AE-A94F-4325-9F1C-C887F0EBB5D6}" destId="{9FECF066-53D1-4440-87BE-D87D28134ADC}" srcOrd="0" destOrd="0" presId="urn:microsoft.com/office/officeart/2005/8/layout/funnel1"/>
    <dgm:cxn modelId="{334AAD1F-F372-47A6-99BF-3D8179883205}" type="presParOf" srcId="{9FECF066-53D1-4440-87BE-D87D28134ADC}" destId="{10095E64-CFC7-4F0B-8A3E-BD069BE5FC3C}" srcOrd="0" destOrd="0" presId="urn:microsoft.com/office/officeart/2005/8/layout/funnel1"/>
    <dgm:cxn modelId="{9768184C-E786-4D45-8E9B-47A4054AE342}" type="presParOf" srcId="{9FECF066-53D1-4440-87BE-D87D28134ADC}" destId="{A42CEDC0-4998-491B-93C3-27E995D04A21}" srcOrd="1" destOrd="0" presId="urn:microsoft.com/office/officeart/2005/8/layout/funnel1"/>
    <dgm:cxn modelId="{A4821045-7530-43AF-AD28-4651D574714D}" type="presParOf" srcId="{9FECF066-53D1-4440-87BE-D87D28134ADC}" destId="{71B604ED-1967-426F-9E57-D208C1743F6B}" srcOrd="2" destOrd="0" presId="urn:microsoft.com/office/officeart/2005/8/layout/funnel1"/>
    <dgm:cxn modelId="{5CF3CC6B-64F4-4328-9692-4F906656B20D}" type="presParOf" srcId="{9FECF066-53D1-4440-87BE-D87D28134ADC}" destId="{F4B7CCEE-5907-4120-B4EB-644B2236F6C4}" srcOrd="3" destOrd="0" presId="urn:microsoft.com/office/officeart/2005/8/layout/funnel1"/>
    <dgm:cxn modelId="{30A12211-DFC1-411D-9857-5F6BCC3837E8}" type="presParOf" srcId="{9FECF066-53D1-4440-87BE-D87D28134ADC}" destId="{C15A54C8-6227-4226-9122-2B05C3DB1D43}" srcOrd="4" destOrd="0" presId="urn:microsoft.com/office/officeart/2005/8/layout/funnel1"/>
    <dgm:cxn modelId="{9E4A11C9-D72D-4F0B-A62A-84A02DE452B3}" type="presParOf" srcId="{9FECF066-53D1-4440-87BE-D87D28134ADC}" destId="{C17DD8C4-176E-46EE-A7AE-E7B63B3BA66E}" srcOrd="5" destOrd="0" presId="urn:microsoft.com/office/officeart/2005/8/layout/funnel1"/>
    <dgm:cxn modelId="{355E9956-F4B7-467E-8D63-FBF4A6C931D8}" type="presParOf" srcId="{9FECF066-53D1-4440-87BE-D87D28134ADC}" destId="{A7592167-8648-48E6-BFEF-B87C1A09CB2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37AAE-5ED5-4199-BC95-4177C733E59B}" type="doc">
      <dgm:prSet loTypeId="urn:microsoft.com/office/officeart/2005/8/layout/process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7A682F18-7759-4F1A-A2D1-1A1D11EEB707}">
      <dgm:prSet phldrT="[Text]" custT="1"/>
      <dgm:spPr/>
      <dgm:t>
        <a:bodyPr/>
        <a:lstStyle/>
        <a:p>
          <a:r>
            <a:rPr lang="en-US" sz="2200" dirty="0"/>
            <a:t>Semester </a:t>
          </a:r>
          <a:r>
            <a:rPr lang="en-US" sz="2200" dirty="0" err="1"/>
            <a:t>Ganjil</a:t>
          </a:r>
          <a:r>
            <a:rPr lang="en-US" sz="2200" dirty="0"/>
            <a:t/>
          </a:r>
          <a:br>
            <a:rPr lang="en-US" sz="2200" dirty="0"/>
          </a:br>
          <a:endParaRPr lang="en-US" sz="2200" dirty="0"/>
        </a:p>
        <a:p>
          <a:r>
            <a:rPr lang="en-US" sz="2400" b="1" dirty="0" smtClean="0"/>
            <a:t>QA</a:t>
          </a:r>
          <a:endParaRPr lang="en-ID" sz="2400" b="1" dirty="0"/>
        </a:p>
      </dgm:t>
    </dgm:pt>
    <dgm:pt modelId="{FEB24328-2553-44CA-A475-A76D2AD71E67}" type="parTrans" cxnId="{64744ABE-2DD7-4164-B30C-5000EECA8BF4}">
      <dgm:prSet/>
      <dgm:spPr/>
      <dgm:t>
        <a:bodyPr/>
        <a:lstStyle/>
        <a:p>
          <a:endParaRPr lang="en-ID"/>
        </a:p>
      </dgm:t>
    </dgm:pt>
    <dgm:pt modelId="{10604663-010B-4AC5-9226-A60E30193BF3}" type="sibTrans" cxnId="{64744ABE-2DD7-4164-B30C-5000EECA8BF4}">
      <dgm:prSet/>
      <dgm:spPr/>
      <dgm:t>
        <a:bodyPr/>
        <a:lstStyle/>
        <a:p>
          <a:endParaRPr lang="en-ID"/>
        </a:p>
      </dgm:t>
    </dgm:pt>
    <dgm:pt modelId="{443FCDBD-6C8F-4144-A2E5-F5F95615A706}">
      <dgm:prSet phldrT="[Text]" custT="1"/>
      <dgm:spPr/>
      <dgm:t>
        <a:bodyPr/>
        <a:lstStyle/>
        <a:p>
          <a:r>
            <a:rPr lang="en-US" sz="2100" dirty="0"/>
            <a:t>Semester </a:t>
          </a:r>
          <a:r>
            <a:rPr lang="en-US" sz="2100" dirty="0" err="1"/>
            <a:t>Genap</a:t>
          </a:r>
          <a:r>
            <a:rPr lang="en-US" sz="2100" dirty="0"/>
            <a:t/>
          </a:r>
          <a:br>
            <a:rPr lang="en-US" sz="2100" dirty="0"/>
          </a:br>
          <a:endParaRPr lang="en-US" sz="2100" dirty="0"/>
        </a:p>
        <a:p>
          <a:r>
            <a:rPr lang="en-US" sz="2400" b="1" dirty="0" smtClean="0"/>
            <a:t>QA</a:t>
          </a:r>
          <a:endParaRPr lang="en-ID" sz="2400" dirty="0"/>
        </a:p>
      </dgm:t>
    </dgm:pt>
    <dgm:pt modelId="{D1EFD637-4D9E-44F3-A9FD-5856FD0F3096}" type="parTrans" cxnId="{9A1CB347-F3D7-47F1-8DCC-AD11629B9CAF}">
      <dgm:prSet/>
      <dgm:spPr/>
      <dgm:t>
        <a:bodyPr/>
        <a:lstStyle/>
        <a:p>
          <a:endParaRPr lang="en-ID"/>
        </a:p>
      </dgm:t>
    </dgm:pt>
    <dgm:pt modelId="{0DD7AECD-0A01-4522-B5F5-71EB38B94A1C}" type="sibTrans" cxnId="{9A1CB347-F3D7-47F1-8DCC-AD11629B9CAF}">
      <dgm:prSet/>
      <dgm:spPr/>
      <dgm:t>
        <a:bodyPr/>
        <a:lstStyle/>
        <a:p>
          <a:endParaRPr lang="en-ID"/>
        </a:p>
      </dgm:t>
    </dgm:pt>
    <dgm:pt modelId="{D527CEF2-3090-4F0A-834B-CC8208365C57}">
      <dgm:prSet phldrT="[Text]" custT="1"/>
      <dgm:spPr/>
      <dgm:t>
        <a:bodyPr/>
        <a:lstStyle/>
        <a:p>
          <a:r>
            <a:rPr lang="en-US" sz="2100"/>
            <a:t>Akhir Semester Genap</a:t>
          </a:r>
        </a:p>
        <a:p>
          <a:r>
            <a:rPr lang="en-US" sz="2800" b="1"/>
            <a:t>AMI</a:t>
          </a:r>
          <a:endParaRPr lang="en-ID" sz="2100" b="1" dirty="0"/>
        </a:p>
      </dgm:t>
    </dgm:pt>
    <dgm:pt modelId="{1A0A605C-0D3E-40AC-B289-4CA1407A0C6E}" type="parTrans" cxnId="{3259ADF6-F744-4E10-9BD5-A0EEF8A09118}">
      <dgm:prSet/>
      <dgm:spPr/>
      <dgm:t>
        <a:bodyPr/>
        <a:lstStyle/>
        <a:p>
          <a:endParaRPr lang="en-ID"/>
        </a:p>
      </dgm:t>
    </dgm:pt>
    <dgm:pt modelId="{E6EE3D5D-2E76-44D2-A34B-D49E177455DD}" type="sibTrans" cxnId="{3259ADF6-F744-4E10-9BD5-A0EEF8A09118}">
      <dgm:prSet/>
      <dgm:spPr/>
      <dgm:t>
        <a:bodyPr/>
        <a:lstStyle/>
        <a:p>
          <a:endParaRPr lang="en-ID"/>
        </a:p>
      </dgm:t>
    </dgm:pt>
    <dgm:pt modelId="{91F828DE-B769-40DB-B0D4-D58D511EC67D}" type="pres">
      <dgm:prSet presAssocID="{CF437AAE-5ED5-4199-BC95-4177C733E5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B2C78F-E72A-460A-A638-7BF7A970EB4B}" type="pres">
      <dgm:prSet presAssocID="{7A682F18-7759-4F1A-A2D1-1A1D11EEB7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7CFCC-1636-4FFD-9DC5-A0E82EB0FF6C}" type="pres">
      <dgm:prSet presAssocID="{10604663-010B-4AC5-9226-A60E30193BF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FA3E45D-D93C-40A4-B3DD-8486BF61E947}" type="pres">
      <dgm:prSet presAssocID="{10604663-010B-4AC5-9226-A60E30193BF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2E7BC51-9A0A-4108-B2CB-F54D9DCA732B}" type="pres">
      <dgm:prSet presAssocID="{443FCDBD-6C8F-4144-A2E5-F5F95615A7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39D8E-B763-47B8-AB4D-97D8B783E430}" type="pres">
      <dgm:prSet presAssocID="{0DD7AECD-0A01-4522-B5F5-71EB38B94A1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0C9B9AC-FBFA-4B5B-80B7-80CFEA04474D}" type="pres">
      <dgm:prSet presAssocID="{0DD7AECD-0A01-4522-B5F5-71EB38B94A1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93151F9-99FE-47BB-9B05-6DD8F633FBEB}" type="pres">
      <dgm:prSet presAssocID="{D527CEF2-3090-4F0A-834B-CC8208365C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1AB1AD-2B28-4BC3-BCAA-8F3C3B85A15D}" type="presOf" srcId="{7A682F18-7759-4F1A-A2D1-1A1D11EEB707}" destId="{C9B2C78F-E72A-460A-A638-7BF7A970EB4B}" srcOrd="0" destOrd="0" presId="urn:microsoft.com/office/officeart/2005/8/layout/process1"/>
    <dgm:cxn modelId="{10A469F4-8A91-4616-B58F-DCCE9B065298}" type="presOf" srcId="{0DD7AECD-0A01-4522-B5F5-71EB38B94A1C}" destId="{48A39D8E-B763-47B8-AB4D-97D8B783E430}" srcOrd="0" destOrd="0" presId="urn:microsoft.com/office/officeart/2005/8/layout/process1"/>
    <dgm:cxn modelId="{64744ABE-2DD7-4164-B30C-5000EECA8BF4}" srcId="{CF437AAE-5ED5-4199-BC95-4177C733E59B}" destId="{7A682F18-7759-4F1A-A2D1-1A1D11EEB707}" srcOrd="0" destOrd="0" parTransId="{FEB24328-2553-44CA-A475-A76D2AD71E67}" sibTransId="{10604663-010B-4AC5-9226-A60E30193BF3}"/>
    <dgm:cxn modelId="{E291A7C2-F953-40AA-894C-389CECA09007}" type="presOf" srcId="{10604663-010B-4AC5-9226-A60E30193BF3}" destId="{EFA3E45D-D93C-40A4-B3DD-8486BF61E947}" srcOrd="1" destOrd="0" presId="urn:microsoft.com/office/officeart/2005/8/layout/process1"/>
    <dgm:cxn modelId="{F9506CB1-0B8E-45B2-B1E2-31CA1EE76092}" type="presOf" srcId="{443FCDBD-6C8F-4144-A2E5-F5F95615A706}" destId="{02E7BC51-9A0A-4108-B2CB-F54D9DCA732B}" srcOrd="0" destOrd="0" presId="urn:microsoft.com/office/officeart/2005/8/layout/process1"/>
    <dgm:cxn modelId="{9A1CB347-F3D7-47F1-8DCC-AD11629B9CAF}" srcId="{CF437AAE-5ED5-4199-BC95-4177C733E59B}" destId="{443FCDBD-6C8F-4144-A2E5-F5F95615A706}" srcOrd="1" destOrd="0" parTransId="{D1EFD637-4D9E-44F3-A9FD-5856FD0F3096}" sibTransId="{0DD7AECD-0A01-4522-B5F5-71EB38B94A1C}"/>
    <dgm:cxn modelId="{43293545-3D4B-4F79-A48D-91687707F00A}" type="presOf" srcId="{0DD7AECD-0A01-4522-B5F5-71EB38B94A1C}" destId="{40C9B9AC-FBFA-4B5B-80B7-80CFEA04474D}" srcOrd="1" destOrd="0" presId="urn:microsoft.com/office/officeart/2005/8/layout/process1"/>
    <dgm:cxn modelId="{3259ADF6-F744-4E10-9BD5-A0EEF8A09118}" srcId="{CF437AAE-5ED5-4199-BC95-4177C733E59B}" destId="{D527CEF2-3090-4F0A-834B-CC8208365C57}" srcOrd="2" destOrd="0" parTransId="{1A0A605C-0D3E-40AC-B289-4CA1407A0C6E}" sibTransId="{E6EE3D5D-2E76-44D2-A34B-D49E177455DD}"/>
    <dgm:cxn modelId="{6A7DD31D-BBF6-45AF-9EBF-D9A1AC43C791}" type="presOf" srcId="{D527CEF2-3090-4F0A-834B-CC8208365C57}" destId="{193151F9-99FE-47BB-9B05-6DD8F633FBEB}" srcOrd="0" destOrd="0" presId="urn:microsoft.com/office/officeart/2005/8/layout/process1"/>
    <dgm:cxn modelId="{D9E71011-414E-487E-9B81-F34F734C126E}" type="presOf" srcId="{CF437AAE-5ED5-4199-BC95-4177C733E59B}" destId="{91F828DE-B769-40DB-B0D4-D58D511EC67D}" srcOrd="0" destOrd="0" presId="urn:microsoft.com/office/officeart/2005/8/layout/process1"/>
    <dgm:cxn modelId="{F8FE85C1-3E21-4CAA-A817-189C88DA6F20}" type="presOf" srcId="{10604663-010B-4AC5-9226-A60E30193BF3}" destId="{6347CFCC-1636-4FFD-9DC5-A0E82EB0FF6C}" srcOrd="0" destOrd="0" presId="urn:microsoft.com/office/officeart/2005/8/layout/process1"/>
    <dgm:cxn modelId="{2260F102-4C95-43DA-AEF4-6D827B7F3B26}" type="presParOf" srcId="{91F828DE-B769-40DB-B0D4-D58D511EC67D}" destId="{C9B2C78F-E72A-460A-A638-7BF7A970EB4B}" srcOrd="0" destOrd="0" presId="urn:microsoft.com/office/officeart/2005/8/layout/process1"/>
    <dgm:cxn modelId="{E24AEA00-3B7B-4860-8628-BFB562A26DA8}" type="presParOf" srcId="{91F828DE-B769-40DB-B0D4-D58D511EC67D}" destId="{6347CFCC-1636-4FFD-9DC5-A0E82EB0FF6C}" srcOrd="1" destOrd="0" presId="urn:microsoft.com/office/officeart/2005/8/layout/process1"/>
    <dgm:cxn modelId="{108A0412-3A6D-46F5-9CC9-A29BEA943555}" type="presParOf" srcId="{6347CFCC-1636-4FFD-9DC5-A0E82EB0FF6C}" destId="{EFA3E45D-D93C-40A4-B3DD-8486BF61E947}" srcOrd="0" destOrd="0" presId="urn:microsoft.com/office/officeart/2005/8/layout/process1"/>
    <dgm:cxn modelId="{F9C781A1-57B0-4491-B83B-BABBCCE1A255}" type="presParOf" srcId="{91F828DE-B769-40DB-B0D4-D58D511EC67D}" destId="{02E7BC51-9A0A-4108-B2CB-F54D9DCA732B}" srcOrd="2" destOrd="0" presId="urn:microsoft.com/office/officeart/2005/8/layout/process1"/>
    <dgm:cxn modelId="{86E64199-AB97-4EAA-A1E7-261177FF820A}" type="presParOf" srcId="{91F828DE-B769-40DB-B0D4-D58D511EC67D}" destId="{48A39D8E-B763-47B8-AB4D-97D8B783E430}" srcOrd="3" destOrd="0" presId="urn:microsoft.com/office/officeart/2005/8/layout/process1"/>
    <dgm:cxn modelId="{F1C52AB9-0CF9-4CE7-A758-4A26999715A9}" type="presParOf" srcId="{48A39D8E-B763-47B8-AB4D-97D8B783E430}" destId="{40C9B9AC-FBFA-4B5B-80B7-80CFEA04474D}" srcOrd="0" destOrd="0" presId="urn:microsoft.com/office/officeart/2005/8/layout/process1"/>
    <dgm:cxn modelId="{3F9E2EE2-5002-460F-AA72-8E32A7F24A59}" type="presParOf" srcId="{91F828DE-B769-40DB-B0D4-D58D511EC67D}" destId="{193151F9-99FE-47BB-9B05-6DD8F633FBE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37AAE-5ED5-4199-BC95-4177C733E59B}" type="doc">
      <dgm:prSet loTypeId="urn:microsoft.com/office/officeart/2005/8/layout/vList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7A682F18-7759-4F1A-A2D1-1A1D11EEB707}">
      <dgm:prSet phldrT="[Text]" custT="1"/>
      <dgm:spPr/>
      <dgm:t>
        <a:bodyPr/>
        <a:lstStyle/>
        <a:p>
          <a:r>
            <a:rPr lang="en-US" sz="2000" b="0" dirty="0" err="1"/>
            <a:t>Kinerja</a:t>
          </a:r>
          <a:r>
            <a:rPr lang="en-US" sz="2000" b="0" dirty="0"/>
            <a:t> </a:t>
          </a:r>
          <a:r>
            <a:rPr lang="en-US" sz="2000" b="0" dirty="0" err="1"/>
            <a:t>Universitas</a:t>
          </a:r>
          <a:r>
            <a:rPr lang="en-US" sz="2000" b="0" dirty="0"/>
            <a:t> </a:t>
          </a:r>
          <a:r>
            <a:rPr lang="en-US" sz="2000" b="0" dirty="0" err="1"/>
            <a:t>termonitor</a:t>
          </a:r>
          <a:r>
            <a:rPr lang="en-US" sz="2000" b="0" dirty="0"/>
            <a:t> </a:t>
          </a:r>
          <a:r>
            <a:rPr lang="en-US" sz="2000" b="0" dirty="0" err="1"/>
            <a:t>secara</a:t>
          </a:r>
          <a:r>
            <a:rPr lang="en-US" sz="2000" b="0" dirty="0"/>
            <a:t> </a:t>
          </a:r>
          <a:r>
            <a:rPr lang="en-US" sz="2000" b="0" dirty="0" err="1"/>
            <a:t>tersistem</a:t>
          </a:r>
          <a:endParaRPr lang="en-ID" sz="2000" b="0" dirty="0"/>
        </a:p>
      </dgm:t>
    </dgm:pt>
    <dgm:pt modelId="{FEB24328-2553-44CA-A475-A76D2AD71E67}" type="parTrans" cxnId="{64744ABE-2DD7-4164-B30C-5000EECA8BF4}">
      <dgm:prSet/>
      <dgm:spPr/>
      <dgm:t>
        <a:bodyPr/>
        <a:lstStyle/>
        <a:p>
          <a:endParaRPr lang="en-ID"/>
        </a:p>
      </dgm:t>
    </dgm:pt>
    <dgm:pt modelId="{10604663-010B-4AC5-9226-A60E30193BF3}" type="sibTrans" cxnId="{64744ABE-2DD7-4164-B30C-5000EECA8BF4}">
      <dgm:prSet/>
      <dgm:spPr/>
      <dgm:t>
        <a:bodyPr/>
        <a:lstStyle/>
        <a:p>
          <a:endParaRPr lang="en-ID"/>
        </a:p>
      </dgm:t>
    </dgm:pt>
    <dgm:pt modelId="{443FCDBD-6C8F-4144-A2E5-F5F95615A706}">
      <dgm:prSet phldrT="[Text]" custT="1"/>
      <dgm:spPr/>
      <dgm:t>
        <a:bodyPr/>
        <a:lstStyle/>
        <a:p>
          <a:r>
            <a:rPr lang="en-US" sz="2100" b="1" dirty="0">
              <a:latin typeface="Arial Rounded MT Bold" panose="020F0704030504030204" pitchFamily="34" charset="0"/>
            </a:rPr>
            <a:t>LKPS</a:t>
          </a:r>
          <a:r>
            <a:rPr lang="en-US" sz="2100" dirty="0"/>
            <a:t> </a:t>
          </a:r>
          <a:r>
            <a:rPr lang="en-US" sz="2100" dirty="0" err="1"/>
            <a:t>terisi</a:t>
          </a:r>
          <a:r>
            <a:rPr lang="en-US" sz="2100" dirty="0"/>
            <a:t> </a:t>
          </a:r>
          <a:r>
            <a:rPr lang="en-US" sz="2100" dirty="0" err="1"/>
            <a:t>setiap</a:t>
          </a:r>
          <a:r>
            <a:rPr lang="en-US" sz="2100" dirty="0"/>
            <a:t> </a:t>
          </a:r>
          <a:r>
            <a:rPr lang="en-US" sz="2100" dirty="0" err="1"/>
            <a:t>tahun</a:t>
          </a:r>
          <a:endParaRPr lang="en-ID" sz="2400" dirty="0"/>
        </a:p>
      </dgm:t>
    </dgm:pt>
    <dgm:pt modelId="{D1EFD637-4D9E-44F3-A9FD-5856FD0F3096}" type="parTrans" cxnId="{9A1CB347-F3D7-47F1-8DCC-AD11629B9CAF}">
      <dgm:prSet/>
      <dgm:spPr/>
      <dgm:t>
        <a:bodyPr/>
        <a:lstStyle/>
        <a:p>
          <a:endParaRPr lang="en-ID"/>
        </a:p>
      </dgm:t>
    </dgm:pt>
    <dgm:pt modelId="{0DD7AECD-0A01-4522-B5F5-71EB38B94A1C}" type="sibTrans" cxnId="{9A1CB347-F3D7-47F1-8DCC-AD11629B9CAF}">
      <dgm:prSet/>
      <dgm:spPr/>
      <dgm:t>
        <a:bodyPr/>
        <a:lstStyle/>
        <a:p>
          <a:endParaRPr lang="en-ID"/>
        </a:p>
      </dgm:t>
    </dgm:pt>
    <dgm:pt modelId="{D527CEF2-3090-4F0A-834B-CC8208365C57}">
      <dgm:prSet phldrT="[Text]" custT="1"/>
      <dgm:spPr/>
      <dgm:t>
        <a:bodyPr/>
        <a:lstStyle/>
        <a:p>
          <a:r>
            <a:rPr lang="en-US" sz="2000" b="0" i="0" dirty="0"/>
            <a:t>Tingkat </a:t>
          </a:r>
          <a:r>
            <a:rPr lang="en-US" sz="2000" b="0" i="0" dirty="0" err="1"/>
            <a:t>Kepuasan</a:t>
          </a:r>
          <a:r>
            <a:rPr lang="en-US" sz="2000" b="0" i="0" dirty="0"/>
            <a:t> </a:t>
          </a:r>
          <a:r>
            <a:rPr lang="en-US" sz="2000" b="0" i="0" dirty="0" err="1"/>
            <a:t>Mahasiswa</a:t>
          </a:r>
          <a:r>
            <a:rPr lang="en-US" sz="2000" b="0" i="0" dirty="0"/>
            <a:t>, Alumni, </a:t>
          </a:r>
          <a:r>
            <a:rPr lang="en-US" sz="2000" b="0" i="0" dirty="0" err="1"/>
            <a:t>Pengguna</a:t>
          </a:r>
          <a:r>
            <a:rPr lang="en-US" sz="2000" b="0" i="0" dirty="0"/>
            <a:t> Alumni </a:t>
          </a:r>
          <a:r>
            <a:rPr lang="en-US" sz="2000" b="0" i="0" dirty="0" err="1"/>
            <a:t>termonitor</a:t>
          </a:r>
          <a:r>
            <a:rPr lang="en-US" sz="2000" b="0" i="0" dirty="0"/>
            <a:t> </a:t>
          </a:r>
          <a:r>
            <a:rPr lang="en-US" sz="2000" b="0" i="0" dirty="0" err="1"/>
            <a:t>setiap</a:t>
          </a:r>
          <a:r>
            <a:rPr lang="en-US" sz="2000" b="0" i="0" dirty="0"/>
            <a:t> </a:t>
          </a:r>
          <a:r>
            <a:rPr lang="en-US" sz="2000" b="0" i="0" dirty="0" err="1"/>
            <a:t>tahun</a:t>
          </a:r>
          <a:endParaRPr lang="en-ID" sz="2000" b="0" i="0" dirty="0"/>
        </a:p>
      </dgm:t>
    </dgm:pt>
    <dgm:pt modelId="{1A0A605C-0D3E-40AC-B289-4CA1407A0C6E}" type="parTrans" cxnId="{3259ADF6-F744-4E10-9BD5-A0EEF8A09118}">
      <dgm:prSet/>
      <dgm:spPr/>
      <dgm:t>
        <a:bodyPr/>
        <a:lstStyle/>
        <a:p>
          <a:endParaRPr lang="en-ID"/>
        </a:p>
      </dgm:t>
    </dgm:pt>
    <dgm:pt modelId="{E6EE3D5D-2E76-44D2-A34B-D49E177455DD}" type="sibTrans" cxnId="{3259ADF6-F744-4E10-9BD5-A0EEF8A09118}">
      <dgm:prSet/>
      <dgm:spPr/>
      <dgm:t>
        <a:bodyPr/>
        <a:lstStyle/>
        <a:p>
          <a:endParaRPr lang="en-ID"/>
        </a:p>
      </dgm:t>
    </dgm:pt>
    <dgm:pt modelId="{5F80FB38-85CA-405B-937E-A298FC5FA89F}">
      <dgm:prSet phldrT="[Text]" custT="1"/>
      <dgm:spPr/>
      <dgm:t>
        <a:bodyPr/>
        <a:lstStyle/>
        <a:p>
          <a:r>
            <a:rPr lang="en-US" sz="2000" b="0"/>
            <a:t>Proses </a:t>
          </a:r>
          <a:r>
            <a:rPr lang="en-US" sz="2000" b="0" dirty="0"/>
            <a:t>dan </a:t>
          </a:r>
          <a:r>
            <a:rPr lang="en-US" sz="2000" b="0" dirty="0" err="1"/>
            <a:t>Penilaian</a:t>
          </a:r>
          <a:r>
            <a:rPr lang="en-US" sz="2000" b="0" dirty="0"/>
            <a:t> </a:t>
          </a:r>
          <a:r>
            <a:rPr lang="en-US" sz="2000" b="0" dirty="0" err="1"/>
            <a:t>Pembelajaran</a:t>
          </a:r>
          <a:r>
            <a:rPr lang="en-US" sz="2000" b="0" dirty="0"/>
            <a:t> </a:t>
          </a:r>
          <a:r>
            <a:rPr lang="en-US" sz="2000" b="0" dirty="0" err="1"/>
            <a:t>termonitor</a:t>
          </a:r>
          <a:r>
            <a:rPr lang="en-US" sz="2000" b="0" dirty="0"/>
            <a:t> </a:t>
          </a:r>
          <a:r>
            <a:rPr lang="en-US" sz="2000" b="0" dirty="0" err="1"/>
            <a:t>secara</a:t>
          </a:r>
          <a:r>
            <a:rPr lang="en-US" sz="2000" b="0" dirty="0"/>
            <a:t> </a:t>
          </a:r>
          <a:r>
            <a:rPr lang="en-US" sz="2000" b="0" dirty="0" err="1"/>
            <a:t>tersistem</a:t>
          </a:r>
          <a:endParaRPr lang="en-ID" sz="2000" b="0" dirty="0"/>
        </a:p>
      </dgm:t>
    </dgm:pt>
    <dgm:pt modelId="{7E21ED06-D744-4576-9E4A-2638E03ED354}" type="parTrans" cxnId="{7C97B232-5CC5-43D8-8EAE-C0AF5DC85E97}">
      <dgm:prSet/>
      <dgm:spPr/>
      <dgm:t>
        <a:bodyPr/>
        <a:lstStyle/>
        <a:p>
          <a:endParaRPr lang="en-ID"/>
        </a:p>
      </dgm:t>
    </dgm:pt>
    <dgm:pt modelId="{A4456A83-571A-4A3D-9DA8-8DC20DE66218}" type="sibTrans" cxnId="{7C97B232-5CC5-43D8-8EAE-C0AF5DC85E97}">
      <dgm:prSet/>
      <dgm:spPr/>
      <dgm:t>
        <a:bodyPr/>
        <a:lstStyle/>
        <a:p>
          <a:endParaRPr lang="en-ID"/>
        </a:p>
      </dgm:t>
    </dgm:pt>
    <dgm:pt modelId="{4893E308-7F45-4852-95C9-2C8546581F4C}" type="pres">
      <dgm:prSet presAssocID="{CF437AAE-5ED5-4199-BC95-4177C733E5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08EA0D-0F2A-4AED-B39D-AA34A8A1EBEB}" type="pres">
      <dgm:prSet presAssocID="{7A682F18-7759-4F1A-A2D1-1A1D11EEB707}" presName="composite" presStyleCnt="0"/>
      <dgm:spPr/>
    </dgm:pt>
    <dgm:pt modelId="{5FE04AF6-A087-4C68-B72A-A1CF37D71E71}" type="pres">
      <dgm:prSet presAssocID="{7A682F18-7759-4F1A-A2D1-1A1D11EEB707}" presName="imgShp" presStyleLbl="fgImgPlace1" presStyleIdx="0" presStyleCnt="4"/>
      <dgm:spPr/>
    </dgm:pt>
    <dgm:pt modelId="{87195AC6-3BAA-4C65-ABEA-063F096D4FC9}" type="pres">
      <dgm:prSet presAssocID="{7A682F18-7759-4F1A-A2D1-1A1D11EEB70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92556-0642-45D7-BF3F-D7E2A53173B4}" type="pres">
      <dgm:prSet presAssocID="{10604663-010B-4AC5-9226-A60E30193BF3}" presName="spacing" presStyleCnt="0"/>
      <dgm:spPr/>
    </dgm:pt>
    <dgm:pt modelId="{20B519B1-1A1E-4C57-83F2-2BE0264E20B6}" type="pres">
      <dgm:prSet presAssocID="{5F80FB38-85CA-405B-937E-A298FC5FA89F}" presName="composite" presStyleCnt="0"/>
      <dgm:spPr/>
    </dgm:pt>
    <dgm:pt modelId="{4CC57035-0DAB-488E-B1AB-8AB57DC49218}" type="pres">
      <dgm:prSet presAssocID="{5F80FB38-85CA-405B-937E-A298FC5FA89F}" presName="imgShp" presStyleLbl="fgImgPlace1" presStyleIdx="1" presStyleCnt="4"/>
      <dgm:spPr/>
    </dgm:pt>
    <dgm:pt modelId="{98C13B1F-9208-4A75-BA63-CA85D9A2A1EC}" type="pres">
      <dgm:prSet presAssocID="{5F80FB38-85CA-405B-937E-A298FC5FA89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08265-FD9E-483A-8043-FFFAEEE97F33}" type="pres">
      <dgm:prSet presAssocID="{A4456A83-571A-4A3D-9DA8-8DC20DE66218}" presName="spacing" presStyleCnt="0"/>
      <dgm:spPr/>
    </dgm:pt>
    <dgm:pt modelId="{A4B5EB44-A13B-4BF5-995D-B098225F5DA7}" type="pres">
      <dgm:prSet presAssocID="{443FCDBD-6C8F-4144-A2E5-F5F95615A706}" presName="composite" presStyleCnt="0"/>
      <dgm:spPr/>
    </dgm:pt>
    <dgm:pt modelId="{8303F6D6-2140-4726-8BB8-8404B8A34D0D}" type="pres">
      <dgm:prSet presAssocID="{443FCDBD-6C8F-4144-A2E5-F5F95615A706}" presName="imgShp" presStyleLbl="fgImgPlace1" presStyleIdx="2" presStyleCnt="4"/>
      <dgm:spPr/>
    </dgm:pt>
    <dgm:pt modelId="{7BB35EA9-134B-465E-828E-75A0D9B13D46}" type="pres">
      <dgm:prSet presAssocID="{443FCDBD-6C8F-4144-A2E5-F5F95615A70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C3024-AF24-4C76-B68C-D078F3973278}" type="pres">
      <dgm:prSet presAssocID="{0DD7AECD-0A01-4522-B5F5-71EB38B94A1C}" presName="spacing" presStyleCnt="0"/>
      <dgm:spPr/>
    </dgm:pt>
    <dgm:pt modelId="{8BA50DAE-F9A7-42E4-9F91-BA1BBFF8E456}" type="pres">
      <dgm:prSet presAssocID="{D527CEF2-3090-4F0A-834B-CC8208365C57}" presName="composite" presStyleCnt="0"/>
      <dgm:spPr/>
    </dgm:pt>
    <dgm:pt modelId="{E2B7ACA3-4E13-4A44-96B9-867BD285A421}" type="pres">
      <dgm:prSet presAssocID="{D527CEF2-3090-4F0A-834B-CC8208365C57}" presName="imgShp" presStyleLbl="fgImgPlace1" presStyleIdx="3" presStyleCnt="4"/>
      <dgm:spPr/>
    </dgm:pt>
    <dgm:pt modelId="{DD546139-CEA5-4248-A3C8-A3BC6795EF76}" type="pres">
      <dgm:prSet presAssocID="{D527CEF2-3090-4F0A-834B-CC8208365C5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02E2CA-4205-43F6-BA30-383B597ECDBC}" type="presOf" srcId="{7A682F18-7759-4F1A-A2D1-1A1D11EEB707}" destId="{87195AC6-3BAA-4C65-ABEA-063F096D4FC9}" srcOrd="0" destOrd="0" presId="urn:microsoft.com/office/officeart/2005/8/layout/vList3"/>
    <dgm:cxn modelId="{C98C3988-FBA3-49D1-B902-2A65EB40E60F}" type="presOf" srcId="{5F80FB38-85CA-405B-937E-A298FC5FA89F}" destId="{98C13B1F-9208-4A75-BA63-CA85D9A2A1EC}" srcOrd="0" destOrd="0" presId="urn:microsoft.com/office/officeart/2005/8/layout/vList3"/>
    <dgm:cxn modelId="{64744ABE-2DD7-4164-B30C-5000EECA8BF4}" srcId="{CF437AAE-5ED5-4199-BC95-4177C733E59B}" destId="{7A682F18-7759-4F1A-A2D1-1A1D11EEB707}" srcOrd="0" destOrd="0" parTransId="{FEB24328-2553-44CA-A475-A76D2AD71E67}" sibTransId="{10604663-010B-4AC5-9226-A60E30193BF3}"/>
    <dgm:cxn modelId="{9A1CB347-F3D7-47F1-8DCC-AD11629B9CAF}" srcId="{CF437AAE-5ED5-4199-BC95-4177C733E59B}" destId="{443FCDBD-6C8F-4144-A2E5-F5F95615A706}" srcOrd="2" destOrd="0" parTransId="{D1EFD637-4D9E-44F3-A9FD-5856FD0F3096}" sibTransId="{0DD7AECD-0A01-4522-B5F5-71EB38B94A1C}"/>
    <dgm:cxn modelId="{B422D4C3-49B0-4B74-ABA8-C368F4021252}" type="presOf" srcId="{443FCDBD-6C8F-4144-A2E5-F5F95615A706}" destId="{7BB35EA9-134B-465E-828E-75A0D9B13D46}" srcOrd="0" destOrd="0" presId="urn:microsoft.com/office/officeart/2005/8/layout/vList3"/>
    <dgm:cxn modelId="{EC3335D9-B73E-4750-8357-CA273031DEFF}" type="presOf" srcId="{D527CEF2-3090-4F0A-834B-CC8208365C57}" destId="{DD546139-CEA5-4248-A3C8-A3BC6795EF76}" srcOrd="0" destOrd="0" presId="urn:microsoft.com/office/officeart/2005/8/layout/vList3"/>
    <dgm:cxn modelId="{3A8193DE-F4E4-4FA4-A4D2-8EC8265E9AB0}" type="presOf" srcId="{CF437AAE-5ED5-4199-BC95-4177C733E59B}" destId="{4893E308-7F45-4852-95C9-2C8546581F4C}" srcOrd="0" destOrd="0" presId="urn:microsoft.com/office/officeart/2005/8/layout/vList3"/>
    <dgm:cxn modelId="{3259ADF6-F744-4E10-9BD5-A0EEF8A09118}" srcId="{CF437AAE-5ED5-4199-BC95-4177C733E59B}" destId="{D527CEF2-3090-4F0A-834B-CC8208365C57}" srcOrd="3" destOrd="0" parTransId="{1A0A605C-0D3E-40AC-B289-4CA1407A0C6E}" sibTransId="{E6EE3D5D-2E76-44D2-A34B-D49E177455DD}"/>
    <dgm:cxn modelId="{7C97B232-5CC5-43D8-8EAE-C0AF5DC85E97}" srcId="{CF437AAE-5ED5-4199-BC95-4177C733E59B}" destId="{5F80FB38-85CA-405B-937E-A298FC5FA89F}" srcOrd="1" destOrd="0" parTransId="{7E21ED06-D744-4576-9E4A-2638E03ED354}" sibTransId="{A4456A83-571A-4A3D-9DA8-8DC20DE66218}"/>
    <dgm:cxn modelId="{0709AB1D-8A9D-4AA2-AA65-F406AD36AAD3}" type="presParOf" srcId="{4893E308-7F45-4852-95C9-2C8546581F4C}" destId="{3808EA0D-0F2A-4AED-B39D-AA34A8A1EBEB}" srcOrd="0" destOrd="0" presId="urn:microsoft.com/office/officeart/2005/8/layout/vList3"/>
    <dgm:cxn modelId="{CEF54E6B-01F7-4189-AED8-F1767B0D7FB1}" type="presParOf" srcId="{3808EA0D-0F2A-4AED-B39D-AA34A8A1EBEB}" destId="{5FE04AF6-A087-4C68-B72A-A1CF37D71E71}" srcOrd="0" destOrd="0" presId="urn:microsoft.com/office/officeart/2005/8/layout/vList3"/>
    <dgm:cxn modelId="{E6BE24EC-776A-4931-B78A-65F18E1AC014}" type="presParOf" srcId="{3808EA0D-0F2A-4AED-B39D-AA34A8A1EBEB}" destId="{87195AC6-3BAA-4C65-ABEA-063F096D4FC9}" srcOrd="1" destOrd="0" presId="urn:microsoft.com/office/officeart/2005/8/layout/vList3"/>
    <dgm:cxn modelId="{EC8651E6-153F-4B23-A925-4A6F90B90427}" type="presParOf" srcId="{4893E308-7F45-4852-95C9-2C8546581F4C}" destId="{11092556-0642-45D7-BF3F-D7E2A53173B4}" srcOrd="1" destOrd="0" presId="urn:microsoft.com/office/officeart/2005/8/layout/vList3"/>
    <dgm:cxn modelId="{F1406C48-0CC6-4053-A5F6-6B4C0766028D}" type="presParOf" srcId="{4893E308-7F45-4852-95C9-2C8546581F4C}" destId="{20B519B1-1A1E-4C57-83F2-2BE0264E20B6}" srcOrd="2" destOrd="0" presId="urn:microsoft.com/office/officeart/2005/8/layout/vList3"/>
    <dgm:cxn modelId="{717C0AA6-BE11-4FF1-851F-3471D984D1A3}" type="presParOf" srcId="{20B519B1-1A1E-4C57-83F2-2BE0264E20B6}" destId="{4CC57035-0DAB-488E-B1AB-8AB57DC49218}" srcOrd="0" destOrd="0" presId="urn:microsoft.com/office/officeart/2005/8/layout/vList3"/>
    <dgm:cxn modelId="{537851CB-DB53-457C-948E-2DD3436E722D}" type="presParOf" srcId="{20B519B1-1A1E-4C57-83F2-2BE0264E20B6}" destId="{98C13B1F-9208-4A75-BA63-CA85D9A2A1EC}" srcOrd="1" destOrd="0" presId="urn:microsoft.com/office/officeart/2005/8/layout/vList3"/>
    <dgm:cxn modelId="{21C30722-782A-4776-807F-4B0DAF475768}" type="presParOf" srcId="{4893E308-7F45-4852-95C9-2C8546581F4C}" destId="{A2D08265-FD9E-483A-8043-FFFAEEE97F33}" srcOrd="3" destOrd="0" presId="urn:microsoft.com/office/officeart/2005/8/layout/vList3"/>
    <dgm:cxn modelId="{FDB1719E-A4B4-435F-BD97-8E4360388827}" type="presParOf" srcId="{4893E308-7F45-4852-95C9-2C8546581F4C}" destId="{A4B5EB44-A13B-4BF5-995D-B098225F5DA7}" srcOrd="4" destOrd="0" presId="urn:microsoft.com/office/officeart/2005/8/layout/vList3"/>
    <dgm:cxn modelId="{E49A2442-80D2-41D9-BB29-D248A9D2F763}" type="presParOf" srcId="{A4B5EB44-A13B-4BF5-995D-B098225F5DA7}" destId="{8303F6D6-2140-4726-8BB8-8404B8A34D0D}" srcOrd="0" destOrd="0" presId="urn:microsoft.com/office/officeart/2005/8/layout/vList3"/>
    <dgm:cxn modelId="{84C679B5-29FD-4870-B9E0-DC06DD2793E2}" type="presParOf" srcId="{A4B5EB44-A13B-4BF5-995D-B098225F5DA7}" destId="{7BB35EA9-134B-465E-828E-75A0D9B13D46}" srcOrd="1" destOrd="0" presId="urn:microsoft.com/office/officeart/2005/8/layout/vList3"/>
    <dgm:cxn modelId="{6D264CCE-063F-4111-8CDB-7D9546EFE189}" type="presParOf" srcId="{4893E308-7F45-4852-95C9-2C8546581F4C}" destId="{B06C3024-AF24-4C76-B68C-D078F3973278}" srcOrd="5" destOrd="0" presId="urn:microsoft.com/office/officeart/2005/8/layout/vList3"/>
    <dgm:cxn modelId="{C9719A8F-896A-4C62-B2CC-D3B36015E57B}" type="presParOf" srcId="{4893E308-7F45-4852-95C9-2C8546581F4C}" destId="{8BA50DAE-F9A7-42E4-9F91-BA1BBFF8E456}" srcOrd="6" destOrd="0" presId="urn:microsoft.com/office/officeart/2005/8/layout/vList3"/>
    <dgm:cxn modelId="{B0F504C6-2117-484F-BC06-F300D8FF1B7F}" type="presParOf" srcId="{8BA50DAE-F9A7-42E4-9F91-BA1BBFF8E456}" destId="{E2B7ACA3-4E13-4A44-96B9-867BD285A421}" srcOrd="0" destOrd="0" presId="urn:microsoft.com/office/officeart/2005/8/layout/vList3"/>
    <dgm:cxn modelId="{293526EA-9F36-4ED9-B561-7FF6A40DD143}" type="presParOf" srcId="{8BA50DAE-F9A7-42E4-9F91-BA1BBFF8E456}" destId="{DD546139-CEA5-4248-A3C8-A3BC6795EF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ECFAF9-7227-4C8D-B0EF-95F4BF79DDCF}" type="doc">
      <dgm:prSet loTypeId="urn:microsoft.com/office/officeart/2005/8/layout/hProcess3" loCatId="process" qsTypeId="urn:microsoft.com/office/officeart/2005/8/quickstyle/simple5" qsCatId="simple" csTypeId="urn:microsoft.com/office/officeart/2005/8/colors/colorful4" csCatId="colorful" phldr="1"/>
      <dgm:spPr/>
    </dgm:pt>
    <dgm:pt modelId="{BF52C5B2-1B43-4C40-AF15-8A3314048339}">
      <dgm:prSet phldrT="[Text]"/>
      <dgm:spPr/>
      <dgm:t>
        <a:bodyPr/>
        <a:lstStyle/>
        <a:p>
          <a:r>
            <a:rPr lang="en-US" dirty="0" err="1"/>
            <a:t>Manfaat</a:t>
          </a:r>
          <a:endParaRPr lang="en-ID" dirty="0"/>
        </a:p>
      </dgm:t>
    </dgm:pt>
    <dgm:pt modelId="{EFD3C74C-AB8F-481C-9824-B03399267105}" type="parTrans" cxnId="{ADA63541-C820-413F-AAAA-0D3E502B7F99}">
      <dgm:prSet/>
      <dgm:spPr/>
      <dgm:t>
        <a:bodyPr/>
        <a:lstStyle/>
        <a:p>
          <a:endParaRPr lang="en-ID"/>
        </a:p>
      </dgm:t>
    </dgm:pt>
    <dgm:pt modelId="{82D1A3A3-6F01-460B-92C8-F4482E440477}" type="sibTrans" cxnId="{ADA63541-C820-413F-AAAA-0D3E502B7F99}">
      <dgm:prSet/>
      <dgm:spPr/>
      <dgm:t>
        <a:bodyPr/>
        <a:lstStyle/>
        <a:p>
          <a:endParaRPr lang="en-ID"/>
        </a:p>
      </dgm:t>
    </dgm:pt>
    <dgm:pt modelId="{4BD41FF3-2B3A-46E6-B2EB-3E697348F3D9}" type="pres">
      <dgm:prSet presAssocID="{0CECFAF9-7227-4C8D-B0EF-95F4BF79DDCF}" presName="Name0" presStyleCnt="0">
        <dgm:presLayoutVars>
          <dgm:dir/>
          <dgm:animLvl val="lvl"/>
          <dgm:resizeHandles val="exact"/>
        </dgm:presLayoutVars>
      </dgm:prSet>
      <dgm:spPr/>
    </dgm:pt>
    <dgm:pt modelId="{CCBCD0E5-49CD-4D2A-AD5E-E6EB2741F54F}" type="pres">
      <dgm:prSet presAssocID="{0CECFAF9-7227-4C8D-B0EF-95F4BF79DDCF}" presName="dummy" presStyleCnt="0"/>
      <dgm:spPr/>
    </dgm:pt>
    <dgm:pt modelId="{DA499776-C3D3-4D5F-9A00-61DEED6EE314}" type="pres">
      <dgm:prSet presAssocID="{0CECFAF9-7227-4C8D-B0EF-95F4BF79DDCF}" presName="linH" presStyleCnt="0"/>
      <dgm:spPr/>
    </dgm:pt>
    <dgm:pt modelId="{4D457164-1D14-4A00-9C5C-BB72F29B18FE}" type="pres">
      <dgm:prSet presAssocID="{0CECFAF9-7227-4C8D-B0EF-95F4BF79DDCF}" presName="padding1" presStyleCnt="0"/>
      <dgm:spPr/>
    </dgm:pt>
    <dgm:pt modelId="{194E7F7F-77C5-4035-A18E-06D0A7F7B394}" type="pres">
      <dgm:prSet presAssocID="{BF52C5B2-1B43-4C40-AF15-8A3314048339}" presName="linV" presStyleCnt="0"/>
      <dgm:spPr/>
    </dgm:pt>
    <dgm:pt modelId="{949C7F26-98C4-4907-AC21-0B3BC4083823}" type="pres">
      <dgm:prSet presAssocID="{BF52C5B2-1B43-4C40-AF15-8A3314048339}" presName="spVertical1" presStyleCnt="0"/>
      <dgm:spPr/>
    </dgm:pt>
    <dgm:pt modelId="{EACDDDA7-DF99-4E36-AD3D-E94306340327}" type="pres">
      <dgm:prSet presAssocID="{BF52C5B2-1B43-4C40-AF15-8A331404833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09FE5-4DAA-4085-BE4E-B16C6174B21E}" type="pres">
      <dgm:prSet presAssocID="{BF52C5B2-1B43-4C40-AF15-8A3314048339}" presName="spVertical2" presStyleCnt="0"/>
      <dgm:spPr/>
    </dgm:pt>
    <dgm:pt modelId="{87A4B4DD-EF08-4C2E-A2DB-2EA69C11466E}" type="pres">
      <dgm:prSet presAssocID="{BF52C5B2-1B43-4C40-AF15-8A3314048339}" presName="spVertical3" presStyleCnt="0"/>
      <dgm:spPr/>
    </dgm:pt>
    <dgm:pt modelId="{67B6936F-AC4B-4039-804D-76FD102067CF}" type="pres">
      <dgm:prSet presAssocID="{0CECFAF9-7227-4C8D-B0EF-95F4BF79DDCF}" presName="padding2" presStyleCnt="0"/>
      <dgm:spPr/>
    </dgm:pt>
    <dgm:pt modelId="{65AE5C8C-D6D6-49BE-9604-5305EA8491DE}" type="pres">
      <dgm:prSet presAssocID="{0CECFAF9-7227-4C8D-B0EF-95F4BF79DDCF}" presName="negArrow" presStyleCnt="0"/>
      <dgm:spPr/>
    </dgm:pt>
    <dgm:pt modelId="{516FA366-37E5-44FF-B8A8-7338303372A8}" type="pres">
      <dgm:prSet presAssocID="{0CECFAF9-7227-4C8D-B0EF-95F4BF79DDCF}" presName="backgroundArrow" presStyleLbl="node1" presStyleIdx="0" presStyleCnt="1"/>
      <dgm:spPr/>
    </dgm:pt>
  </dgm:ptLst>
  <dgm:cxnLst>
    <dgm:cxn modelId="{ADA63541-C820-413F-AAAA-0D3E502B7F99}" srcId="{0CECFAF9-7227-4C8D-B0EF-95F4BF79DDCF}" destId="{BF52C5B2-1B43-4C40-AF15-8A3314048339}" srcOrd="0" destOrd="0" parTransId="{EFD3C74C-AB8F-481C-9824-B03399267105}" sibTransId="{82D1A3A3-6F01-460B-92C8-F4482E440477}"/>
    <dgm:cxn modelId="{6FC3844D-3B0D-44E9-A68A-9AA8DE5A7A9D}" type="presOf" srcId="{BF52C5B2-1B43-4C40-AF15-8A3314048339}" destId="{EACDDDA7-DF99-4E36-AD3D-E94306340327}" srcOrd="0" destOrd="0" presId="urn:microsoft.com/office/officeart/2005/8/layout/hProcess3"/>
    <dgm:cxn modelId="{FE2DDEE4-CD05-4A88-B18B-EC8DD0642A09}" type="presOf" srcId="{0CECFAF9-7227-4C8D-B0EF-95F4BF79DDCF}" destId="{4BD41FF3-2B3A-46E6-B2EB-3E697348F3D9}" srcOrd="0" destOrd="0" presId="urn:microsoft.com/office/officeart/2005/8/layout/hProcess3"/>
    <dgm:cxn modelId="{9B88B487-E92B-48C5-ADE8-439EC930E517}" type="presParOf" srcId="{4BD41FF3-2B3A-46E6-B2EB-3E697348F3D9}" destId="{CCBCD0E5-49CD-4D2A-AD5E-E6EB2741F54F}" srcOrd="0" destOrd="0" presId="urn:microsoft.com/office/officeart/2005/8/layout/hProcess3"/>
    <dgm:cxn modelId="{21A61A66-BC87-4CC3-8571-F641894937C9}" type="presParOf" srcId="{4BD41FF3-2B3A-46E6-B2EB-3E697348F3D9}" destId="{DA499776-C3D3-4D5F-9A00-61DEED6EE314}" srcOrd="1" destOrd="0" presId="urn:microsoft.com/office/officeart/2005/8/layout/hProcess3"/>
    <dgm:cxn modelId="{DEC1B12F-247C-4FAE-8954-0909B3C1352A}" type="presParOf" srcId="{DA499776-C3D3-4D5F-9A00-61DEED6EE314}" destId="{4D457164-1D14-4A00-9C5C-BB72F29B18FE}" srcOrd="0" destOrd="0" presId="urn:microsoft.com/office/officeart/2005/8/layout/hProcess3"/>
    <dgm:cxn modelId="{88F968A7-CBBF-41E0-AE2F-4DA338A549E2}" type="presParOf" srcId="{DA499776-C3D3-4D5F-9A00-61DEED6EE314}" destId="{194E7F7F-77C5-4035-A18E-06D0A7F7B394}" srcOrd="1" destOrd="0" presId="urn:microsoft.com/office/officeart/2005/8/layout/hProcess3"/>
    <dgm:cxn modelId="{F151E450-56A2-4729-BDF4-8582A1C86ECC}" type="presParOf" srcId="{194E7F7F-77C5-4035-A18E-06D0A7F7B394}" destId="{949C7F26-98C4-4907-AC21-0B3BC4083823}" srcOrd="0" destOrd="0" presId="urn:microsoft.com/office/officeart/2005/8/layout/hProcess3"/>
    <dgm:cxn modelId="{5C37C82B-9D6D-4323-ABCB-AE6555BBE73B}" type="presParOf" srcId="{194E7F7F-77C5-4035-A18E-06D0A7F7B394}" destId="{EACDDDA7-DF99-4E36-AD3D-E94306340327}" srcOrd="1" destOrd="0" presId="urn:microsoft.com/office/officeart/2005/8/layout/hProcess3"/>
    <dgm:cxn modelId="{F41F1EDA-7FD8-4929-8C47-1085DE48D7EA}" type="presParOf" srcId="{194E7F7F-77C5-4035-A18E-06D0A7F7B394}" destId="{0A109FE5-4DAA-4085-BE4E-B16C6174B21E}" srcOrd="2" destOrd="0" presId="urn:microsoft.com/office/officeart/2005/8/layout/hProcess3"/>
    <dgm:cxn modelId="{23C9BF2F-B965-4CFA-BCF8-53D5CC40449F}" type="presParOf" srcId="{194E7F7F-77C5-4035-A18E-06D0A7F7B394}" destId="{87A4B4DD-EF08-4C2E-A2DB-2EA69C11466E}" srcOrd="3" destOrd="0" presId="urn:microsoft.com/office/officeart/2005/8/layout/hProcess3"/>
    <dgm:cxn modelId="{729E21C7-24A1-4356-8FED-AA4F081D7D89}" type="presParOf" srcId="{DA499776-C3D3-4D5F-9A00-61DEED6EE314}" destId="{67B6936F-AC4B-4039-804D-76FD102067CF}" srcOrd="2" destOrd="0" presId="urn:microsoft.com/office/officeart/2005/8/layout/hProcess3"/>
    <dgm:cxn modelId="{A262DC7D-9F3A-4D61-9A8E-72A95444DE1D}" type="presParOf" srcId="{DA499776-C3D3-4D5F-9A00-61DEED6EE314}" destId="{65AE5C8C-D6D6-49BE-9604-5305EA8491DE}" srcOrd="3" destOrd="0" presId="urn:microsoft.com/office/officeart/2005/8/layout/hProcess3"/>
    <dgm:cxn modelId="{BBC913E6-D156-47C3-9ED7-7698E0375F6B}" type="presParOf" srcId="{DA499776-C3D3-4D5F-9A00-61DEED6EE314}" destId="{516FA366-37E5-44FF-B8A8-7338303372A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7D2BE3-959E-4727-8248-FD14ED239CDD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B61090C8-A91E-48AE-BA8D-CA3D82FFCC03}">
      <dgm:prSet phldrT="[Text]"/>
      <dgm:spPr/>
      <dgm:t>
        <a:bodyPr/>
        <a:lstStyle/>
        <a:p>
          <a:r>
            <a:rPr lang="en-US" dirty="0" smtClean="0"/>
            <a:t>KPI </a:t>
          </a:r>
          <a:r>
            <a:rPr lang="en-US" dirty="0" err="1" smtClean="0"/>
            <a:t>Fakultas</a:t>
          </a:r>
          <a:endParaRPr lang="en-US" dirty="0"/>
        </a:p>
      </dgm:t>
    </dgm:pt>
    <dgm:pt modelId="{2BAEF7DF-C72D-4D9A-AFB2-49F8D9EFE935}" type="parTrans" cxnId="{18A78BCA-9121-4E83-938B-F1EACA3A354C}">
      <dgm:prSet/>
      <dgm:spPr/>
      <dgm:t>
        <a:bodyPr/>
        <a:lstStyle/>
        <a:p>
          <a:endParaRPr lang="en-US"/>
        </a:p>
      </dgm:t>
    </dgm:pt>
    <dgm:pt modelId="{B2AAB1AA-11F4-4C1A-9C59-2A5E056C9C11}" type="sibTrans" cxnId="{18A78BCA-9121-4E83-938B-F1EACA3A354C}">
      <dgm:prSet/>
      <dgm:spPr/>
      <dgm:t>
        <a:bodyPr/>
        <a:lstStyle/>
        <a:p>
          <a:endParaRPr lang="en-US"/>
        </a:p>
      </dgm:t>
    </dgm:pt>
    <dgm:pt modelId="{505A4B3A-0B43-4913-922B-0DAB2911BE38}">
      <dgm:prSet phldrT="[Text]"/>
      <dgm:spPr/>
      <dgm:t>
        <a:bodyPr/>
        <a:lstStyle/>
        <a:p>
          <a:r>
            <a:rPr lang="en-US" b="1" dirty="0" smtClean="0"/>
            <a:t>KPI Prodi</a:t>
          </a:r>
          <a:endParaRPr lang="en-US" b="1" dirty="0"/>
        </a:p>
      </dgm:t>
    </dgm:pt>
    <dgm:pt modelId="{544C75D3-CB69-4BE4-982B-9A0D24B91A17}" type="parTrans" cxnId="{55703BA8-2A3A-4A18-9B7C-2834757173A7}">
      <dgm:prSet/>
      <dgm:spPr/>
      <dgm:t>
        <a:bodyPr/>
        <a:lstStyle/>
        <a:p>
          <a:endParaRPr lang="en-US"/>
        </a:p>
      </dgm:t>
    </dgm:pt>
    <dgm:pt modelId="{AA11A073-39B1-4158-800B-9701F765D423}" type="sibTrans" cxnId="{55703BA8-2A3A-4A18-9B7C-2834757173A7}">
      <dgm:prSet/>
      <dgm:spPr/>
      <dgm:t>
        <a:bodyPr/>
        <a:lstStyle/>
        <a:p>
          <a:endParaRPr lang="en-US"/>
        </a:p>
      </dgm:t>
    </dgm:pt>
    <dgm:pt modelId="{3D77B2D3-1CC8-4217-B1A4-C7823DA0B9C0}">
      <dgm:prSet phldrT="[Text]"/>
      <dgm:spPr/>
      <dgm:t>
        <a:bodyPr/>
        <a:lstStyle/>
        <a:p>
          <a:r>
            <a:rPr lang="en-US" b="1" smtClean="0"/>
            <a:t>KPI Dosen</a:t>
          </a:r>
          <a:endParaRPr lang="en-US" b="1" dirty="0"/>
        </a:p>
      </dgm:t>
    </dgm:pt>
    <dgm:pt modelId="{770D981E-50BF-4EA2-A497-07EE3289F930}" type="parTrans" cxnId="{3692BB3F-98C4-4D89-B33F-B224B408677B}">
      <dgm:prSet/>
      <dgm:spPr/>
      <dgm:t>
        <a:bodyPr/>
        <a:lstStyle/>
        <a:p>
          <a:endParaRPr lang="en-US"/>
        </a:p>
      </dgm:t>
    </dgm:pt>
    <dgm:pt modelId="{0E0B45F6-BCF8-4344-B710-D4C5981F9748}" type="sibTrans" cxnId="{3692BB3F-98C4-4D89-B33F-B224B408677B}">
      <dgm:prSet/>
      <dgm:spPr/>
      <dgm:t>
        <a:bodyPr/>
        <a:lstStyle/>
        <a:p>
          <a:endParaRPr lang="en-US"/>
        </a:p>
      </dgm:t>
    </dgm:pt>
    <dgm:pt modelId="{96179B34-F3F6-494C-809D-A64136A22139}" type="pres">
      <dgm:prSet presAssocID="{7B7D2BE3-959E-4727-8248-FD14ED239CDD}" presName="compositeShape" presStyleCnt="0">
        <dgm:presLayoutVars>
          <dgm:dir/>
          <dgm:resizeHandles/>
        </dgm:presLayoutVars>
      </dgm:prSet>
      <dgm:spPr/>
    </dgm:pt>
    <dgm:pt modelId="{8DCFC05A-6FB4-4908-8777-9F34D2300F58}" type="pres">
      <dgm:prSet presAssocID="{7B7D2BE3-959E-4727-8248-FD14ED239CDD}" presName="pyramid" presStyleLbl="node1" presStyleIdx="0" presStyleCnt="1" custLinFactNeighborX="2738"/>
      <dgm:spPr/>
    </dgm:pt>
    <dgm:pt modelId="{13BD830A-7953-47DB-91D5-877DD2E96EF8}" type="pres">
      <dgm:prSet presAssocID="{7B7D2BE3-959E-4727-8248-FD14ED239CDD}" presName="theList" presStyleCnt="0"/>
      <dgm:spPr/>
    </dgm:pt>
    <dgm:pt modelId="{57979452-6257-4E69-A0C2-F39CE3C00788}" type="pres">
      <dgm:prSet presAssocID="{B61090C8-A91E-48AE-BA8D-CA3D82FFCC0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6D0FE-8304-47C2-AEEA-13BC05872AC1}" type="pres">
      <dgm:prSet presAssocID="{B61090C8-A91E-48AE-BA8D-CA3D82FFCC03}" presName="aSpace" presStyleCnt="0"/>
      <dgm:spPr/>
    </dgm:pt>
    <dgm:pt modelId="{EFA68D72-7E55-4089-8BE4-65DE10445DB8}" type="pres">
      <dgm:prSet presAssocID="{505A4B3A-0B43-4913-922B-0DAB2911BE3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CD061-04B8-4773-A8E8-CFA403AFB9E1}" type="pres">
      <dgm:prSet presAssocID="{505A4B3A-0B43-4913-922B-0DAB2911BE38}" presName="aSpace" presStyleCnt="0"/>
      <dgm:spPr/>
    </dgm:pt>
    <dgm:pt modelId="{E668DF47-5C9B-48DC-9963-B9C1E203E77D}" type="pres">
      <dgm:prSet presAssocID="{3D77B2D3-1CC8-4217-B1A4-C7823DA0B9C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0C0BC-D5CD-44FF-A3D5-555378698978}" type="pres">
      <dgm:prSet presAssocID="{3D77B2D3-1CC8-4217-B1A4-C7823DA0B9C0}" presName="aSpace" presStyleCnt="0"/>
      <dgm:spPr/>
    </dgm:pt>
  </dgm:ptLst>
  <dgm:cxnLst>
    <dgm:cxn modelId="{3692BB3F-98C4-4D89-B33F-B224B408677B}" srcId="{7B7D2BE3-959E-4727-8248-FD14ED239CDD}" destId="{3D77B2D3-1CC8-4217-B1A4-C7823DA0B9C0}" srcOrd="2" destOrd="0" parTransId="{770D981E-50BF-4EA2-A497-07EE3289F930}" sibTransId="{0E0B45F6-BCF8-4344-B710-D4C5981F9748}"/>
    <dgm:cxn modelId="{A85DDFD9-6387-429D-81CD-F65FC2133B19}" type="presOf" srcId="{3D77B2D3-1CC8-4217-B1A4-C7823DA0B9C0}" destId="{E668DF47-5C9B-48DC-9963-B9C1E203E77D}" srcOrd="0" destOrd="0" presId="urn:microsoft.com/office/officeart/2005/8/layout/pyramid2"/>
    <dgm:cxn modelId="{6E770725-4E8B-4FB3-9613-F06F731A6179}" type="presOf" srcId="{505A4B3A-0B43-4913-922B-0DAB2911BE38}" destId="{EFA68D72-7E55-4089-8BE4-65DE10445DB8}" srcOrd="0" destOrd="0" presId="urn:microsoft.com/office/officeart/2005/8/layout/pyramid2"/>
    <dgm:cxn modelId="{18A78BCA-9121-4E83-938B-F1EACA3A354C}" srcId="{7B7D2BE3-959E-4727-8248-FD14ED239CDD}" destId="{B61090C8-A91E-48AE-BA8D-CA3D82FFCC03}" srcOrd="0" destOrd="0" parTransId="{2BAEF7DF-C72D-4D9A-AFB2-49F8D9EFE935}" sibTransId="{B2AAB1AA-11F4-4C1A-9C59-2A5E056C9C11}"/>
    <dgm:cxn modelId="{07742316-2F5F-460F-A75D-3389E0368A7C}" type="presOf" srcId="{7B7D2BE3-959E-4727-8248-FD14ED239CDD}" destId="{96179B34-F3F6-494C-809D-A64136A22139}" srcOrd="0" destOrd="0" presId="urn:microsoft.com/office/officeart/2005/8/layout/pyramid2"/>
    <dgm:cxn modelId="{55703BA8-2A3A-4A18-9B7C-2834757173A7}" srcId="{7B7D2BE3-959E-4727-8248-FD14ED239CDD}" destId="{505A4B3A-0B43-4913-922B-0DAB2911BE38}" srcOrd="1" destOrd="0" parTransId="{544C75D3-CB69-4BE4-982B-9A0D24B91A17}" sibTransId="{AA11A073-39B1-4158-800B-9701F765D423}"/>
    <dgm:cxn modelId="{A6FB45E8-C8C9-47A4-A44B-3E05EF3188A2}" type="presOf" srcId="{B61090C8-A91E-48AE-BA8D-CA3D82FFCC03}" destId="{57979452-6257-4E69-A0C2-F39CE3C00788}" srcOrd="0" destOrd="0" presId="urn:microsoft.com/office/officeart/2005/8/layout/pyramid2"/>
    <dgm:cxn modelId="{A8BDBB2D-CA96-4FA3-B81E-17C82A32360A}" type="presParOf" srcId="{96179B34-F3F6-494C-809D-A64136A22139}" destId="{8DCFC05A-6FB4-4908-8777-9F34D2300F58}" srcOrd="0" destOrd="0" presId="urn:microsoft.com/office/officeart/2005/8/layout/pyramid2"/>
    <dgm:cxn modelId="{02A636D6-5A78-433C-99C1-03771ACE0592}" type="presParOf" srcId="{96179B34-F3F6-494C-809D-A64136A22139}" destId="{13BD830A-7953-47DB-91D5-877DD2E96EF8}" srcOrd="1" destOrd="0" presId="urn:microsoft.com/office/officeart/2005/8/layout/pyramid2"/>
    <dgm:cxn modelId="{BC876719-C873-4C90-883E-6B5971784FB6}" type="presParOf" srcId="{13BD830A-7953-47DB-91D5-877DD2E96EF8}" destId="{57979452-6257-4E69-A0C2-F39CE3C00788}" srcOrd="0" destOrd="0" presId="urn:microsoft.com/office/officeart/2005/8/layout/pyramid2"/>
    <dgm:cxn modelId="{0FD3E537-3ECC-4535-9FA8-B0C50E11F768}" type="presParOf" srcId="{13BD830A-7953-47DB-91D5-877DD2E96EF8}" destId="{AD26D0FE-8304-47C2-AEEA-13BC05872AC1}" srcOrd="1" destOrd="0" presId="urn:microsoft.com/office/officeart/2005/8/layout/pyramid2"/>
    <dgm:cxn modelId="{60173FDB-6B45-4ED9-AFB5-28C437FCC74A}" type="presParOf" srcId="{13BD830A-7953-47DB-91D5-877DD2E96EF8}" destId="{EFA68D72-7E55-4089-8BE4-65DE10445DB8}" srcOrd="2" destOrd="0" presId="urn:microsoft.com/office/officeart/2005/8/layout/pyramid2"/>
    <dgm:cxn modelId="{506A4575-446F-4A3E-835A-1F90F7CA7D1A}" type="presParOf" srcId="{13BD830A-7953-47DB-91D5-877DD2E96EF8}" destId="{E12CD061-04B8-4773-A8E8-CFA403AFB9E1}" srcOrd="3" destOrd="0" presId="urn:microsoft.com/office/officeart/2005/8/layout/pyramid2"/>
    <dgm:cxn modelId="{3853897A-DE33-498A-8A40-C6771857712A}" type="presParOf" srcId="{13BD830A-7953-47DB-91D5-877DD2E96EF8}" destId="{E668DF47-5C9B-48DC-9963-B9C1E203E77D}" srcOrd="4" destOrd="0" presId="urn:microsoft.com/office/officeart/2005/8/layout/pyramid2"/>
    <dgm:cxn modelId="{FFA2E72F-3308-4013-9D4A-9297798D3DAD}" type="presParOf" srcId="{13BD830A-7953-47DB-91D5-877DD2E96EF8}" destId="{CBD0C0BC-D5CD-44FF-A3D5-55537869897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95E64-CFC7-4F0B-8A3E-BD069BE5FC3C}">
      <dsp:nvSpPr>
        <dsp:cNvPr id="0" name=""/>
        <dsp:cNvSpPr/>
      </dsp:nvSpPr>
      <dsp:spPr>
        <a:xfrm>
          <a:off x="1706356" y="287893"/>
          <a:ext cx="5713571" cy="198424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0400" extrusionH="12700" prstMaterial="plastic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CEDC0-4998-491B-93C3-27E995D04A21}">
      <dsp:nvSpPr>
        <dsp:cNvPr id="0" name=""/>
        <dsp:cNvSpPr/>
      </dsp:nvSpPr>
      <dsp:spPr>
        <a:xfrm>
          <a:off x="4018359" y="5116199"/>
          <a:ext cx="1107281" cy="70866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B604ED-1967-426F-9E57-D208C1743F6B}">
      <dsp:nvSpPr>
        <dsp:cNvPr id="0" name=""/>
        <dsp:cNvSpPr/>
      </dsp:nvSpPr>
      <dsp:spPr>
        <a:xfrm>
          <a:off x="1914525" y="5713571"/>
          <a:ext cx="5314950" cy="1328737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Arial Rounded MT Bold" panose="020F0704030504030204" pitchFamily="34" charset="0"/>
            </a:rPr>
            <a:t>IKU UAI</a:t>
          </a:r>
          <a:endParaRPr lang="en-ID" sz="4400" kern="1200" dirty="0">
            <a:latin typeface="Arial Rounded MT Bold" panose="020F0704030504030204" pitchFamily="34" charset="0"/>
          </a:endParaRPr>
        </a:p>
      </dsp:txBody>
      <dsp:txXfrm>
        <a:off x="1914525" y="5713571"/>
        <a:ext cx="5314950" cy="1328737"/>
      </dsp:txXfrm>
    </dsp:sp>
    <dsp:sp modelId="{F4B7CCEE-5907-4120-B4EB-644B2236F6C4}">
      <dsp:nvSpPr>
        <dsp:cNvPr id="0" name=""/>
        <dsp:cNvSpPr/>
      </dsp:nvSpPr>
      <dsp:spPr>
        <a:xfrm>
          <a:off x="3783615" y="2425388"/>
          <a:ext cx="1993106" cy="19931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Arial Rounded MT Bold" panose="020F0704030504030204" pitchFamily="34" charset="0"/>
            </a:rPr>
            <a:t>BSC</a:t>
          </a:r>
          <a:endParaRPr lang="en-ID" sz="3200" b="1" kern="1200" dirty="0">
            <a:latin typeface="Arial Rounded MT Bold" panose="020F0704030504030204" pitchFamily="34" charset="0"/>
          </a:endParaRPr>
        </a:p>
      </dsp:txBody>
      <dsp:txXfrm>
        <a:off x="4075499" y="2717272"/>
        <a:ext cx="1409338" cy="1409338"/>
      </dsp:txXfrm>
    </dsp:sp>
    <dsp:sp modelId="{C15A54C8-6227-4226-9122-2B05C3DB1D43}">
      <dsp:nvSpPr>
        <dsp:cNvPr id="0" name=""/>
        <dsp:cNvSpPr/>
      </dsp:nvSpPr>
      <dsp:spPr>
        <a:xfrm>
          <a:off x="2357437" y="930116"/>
          <a:ext cx="1993106" cy="1993106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FFFF00"/>
              </a:solidFill>
              <a:latin typeface="Arial Rounded MT Bold" panose="020F0704030504030204" pitchFamily="34" charset="0"/>
            </a:rPr>
            <a:t>SPME</a:t>
          </a:r>
          <a:r>
            <a:rPr lang="en-US" sz="2700" kern="1200" dirty="0">
              <a:solidFill>
                <a:schemeClr val="bg1"/>
              </a:solidFill>
              <a:latin typeface="Arial Rounded MT Bold" panose="020F0704030504030204" pitchFamily="34" charset="0"/>
            </a:rPr>
            <a:t/>
          </a:r>
          <a:br>
            <a:rPr lang="en-US" sz="2700" kern="1200" dirty="0">
              <a:solidFill>
                <a:schemeClr val="bg1"/>
              </a:solidFill>
              <a:latin typeface="Arial Rounded MT Bold" panose="020F0704030504030204" pitchFamily="34" charset="0"/>
            </a:rPr>
          </a:br>
          <a:r>
            <a:rPr lang="en-US" sz="27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BAN-PT</a:t>
          </a:r>
          <a:endParaRPr lang="en-ID" sz="2700" kern="1200" dirty="0"/>
        </a:p>
      </dsp:txBody>
      <dsp:txXfrm>
        <a:off x="2649321" y="1222000"/>
        <a:ext cx="1409338" cy="1409338"/>
      </dsp:txXfrm>
    </dsp:sp>
    <dsp:sp modelId="{C17DD8C4-176E-46EE-A7AE-E7B63B3BA66E}">
      <dsp:nvSpPr>
        <dsp:cNvPr id="0" name=""/>
        <dsp:cNvSpPr/>
      </dsp:nvSpPr>
      <dsp:spPr>
        <a:xfrm>
          <a:off x="4394835" y="448227"/>
          <a:ext cx="1993106" cy="1993106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FFFF00"/>
              </a:solidFill>
              <a:latin typeface="Arial Rounded MT Bold" panose="020F0704030504030204" pitchFamily="34" charset="0"/>
            </a:rPr>
            <a:t>SPMI </a:t>
          </a:r>
          <a:r>
            <a:rPr lang="en-US" sz="2700" kern="1200" dirty="0"/>
            <a:t/>
          </a:r>
          <a:br>
            <a:rPr lang="en-US" sz="2700" kern="1200" dirty="0"/>
          </a:br>
          <a:r>
            <a:rPr lang="en-US" sz="2700" kern="1200" dirty="0" err="1"/>
            <a:t>Standar</a:t>
          </a:r>
          <a:r>
            <a:rPr lang="en-US" sz="2700" kern="1200" dirty="0"/>
            <a:t/>
          </a:r>
          <a:br>
            <a:rPr lang="en-US" sz="2700" kern="1200" dirty="0"/>
          </a:br>
          <a:r>
            <a:rPr lang="en-US" sz="2700" kern="1200" dirty="0"/>
            <a:t>RENSTRA UAI</a:t>
          </a:r>
          <a:endParaRPr lang="en-ID" sz="2700" kern="1200" baseline="0" dirty="0">
            <a:solidFill>
              <a:srgbClr val="FFC000"/>
            </a:solidFill>
            <a:latin typeface="Arial Rounded MT Bold" panose="020F0704030504030204" pitchFamily="34" charset="0"/>
          </a:endParaRPr>
        </a:p>
      </dsp:txBody>
      <dsp:txXfrm>
        <a:off x="4686719" y="740111"/>
        <a:ext cx="1409338" cy="1409338"/>
      </dsp:txXfrm>
    </dsp:sp>
    <dsp:sp modelId="{A7592167-8648-48E6-BFEF-B87C1A09CB23}">
      <dsp:nvSpPr>
        <dsp:cNvPr id="0" name=""/>
        <dsp:cNvSpPr/>
      </dsp:nvSpPr>
      <dsp:spPr>
        <a:xfrm>
          <a:off x="1471612" y="44291"/>
          <a:ext cx="6200775" cy="49606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2C78F-E72A-460A-A638-7BF7A970EB4B}">
      <dsp:nvSpPr>
        <dsp:cNvPr id="0" name=""/>
        <dsp:cNvSpPr/>
      </dsp:nvSpPr>
      <dsp:spPr>
        <a:xfrm>
          <a:off x="6931" y="1303772"/>
          <a:ext cx="2071799" cy="13596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Semester </a:t>
          </a:r>
          <a:r>
            <a:rPr lang="en-US" sz="2200" kern="1200" dirty="0" err="1"/>
            <a:t>Ganjil</a:t>
          </a:r>
          <a:r>
            <a:rPr lang="en-US" sz="2200" kern="1200" dirty="0"/>
            <a:t/>
          </a:r>
          <a:br>
            <a:rPr lang="en-US" sz="2200" kern="1200" dirty="0"/>
          </a:br>
          <a:endParaRPr lang="en-US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QA</a:t>
          </a:r>
          <a:endParaRPr lang="en-ID" sz="2400" b="1" kern="1200" dirty="0"/>
        </a:p>
      </dsp:txBody>
      <dsp:txXfrm>
        <a:off x="46753" y="1343594"/>
        <a:ext cx="1992155" cy="1279974"/>
      </dsp:txXfrm>
    </dsp:sp>
    <dsp:sp modelId="{6347CFCC-1636-4FFD-9DC5-A0E82EB0FF6C}">
      <dsp:nvSpPr>
        <dsp:cNvPr id="0" name=""/>
        <dsp:cNvSpPr/>
      </dsp:nvSpPr>
      <dsp:spPr>
        <a:xfrm>
          <a:off x="2285910" y="1726678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2200" kern="1200"/>
        </a:p>
      </dsp:txBody>
      <dsp:txXfrm>
        <a:off x="2285910" y="1829439"/>
        <a:ext cx="307455" cy="308284"/>
      </dsp:txXfrm>
    </dsp:sp>
    <dsp:sp modelId="{02E7BC51-9A0A-4108-B2CB-F54D9DCA732B}">
      <dsp:nvSpPr>
        <dsp:cNvPr id="0" name=""/>
        <dsp:cNvSpPr/>
      </dsp:nvSpPr>
      <dsp:spPr>
        <a:xfrm>
          <a:off x="2907450" y="1303772"/>
          <a:ext cx="2071799" cy="135961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Semester </a:t>
          </a:r>
          <a:r>
            <a:rPr lang="en-US" sz="2100" kern="1200" dirty="0" err="1"/>
            <a:t>Genap</a:t>
          </a:r>
          <a:r>
            <a:rPr lang="en-US" sz="2100" kern="1200" dirty="0"/>
            <a:t/>
          </a:r>
          <a:br>
            <a:rPr lang="en-US" sz="2100" kern="1200" dirty="0"/>
          </a:br>
          <a:endParaRPr lang="en-US" sz="21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QA</a:t>
          </a:r>
          <a:endParaRPr lang="en-ID" sz="2400" kern="1200" dirty="0"/>
        </a:p>
      </dsp:txBody>
      <dsp:txXfrm>
        <a:off x="2947272" y="1343594"/>
        <a:ext cx="1992155" cy="1279974"/>
      </dsp:txXfrm>
    </dsp:sp>
    <dsp:sp modelId="{48A39D8E-B763-47B8-AB4D-97D8B783E430}">
      <dsp:nvSpPr>
        <dsp:cNvPr id="0" name=""/>
        <dsp:cNvSpPr/>
      </dsp:nvSpPr>
      <dsp:spPr>
        <a:xfrm>
          <a:off x="5186429" y="1726678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2200" kern="1200"/>
        </a:p>
      </dsp:txBody>
      <dsp:txXfrm>
        <a:off x="5186429" y="1829439"/>
        <a:ext cx="307455" cy="308284"/>
      </dsp:txXfrm>
    </dsp:sp>
    <dsp:sp modelId="{193151F9-99FE-47BB-9B05-6DD8F633FBEB}">
      <dsp:nvSpPr>
        <dsp:cNvPr id="0" name=""/>
        <dsp:cNvSpPr/>
      </dsp:nvSpPr>
      <dsp:spPr>
        <a:xfrm>
          <a:off x="5807969" y="1303772"/>
          <a:ext cx="2071799" cy="135961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Akhir Semester Genap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/>
            <a:t>AMI</a:t>
          </a:r>
          <a:endParaRPr lang="en-ID" sz="2100" b="1" kern="1200" dirty="0"/>
        </a:p>
      </dsp:txBody>
      <dsp:txXfrm>
        <a:off x="5847791" y="1343594"/>
        <a:ext cx="1992155" cy="1279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95AC6-3BAA-4C65-ABEA-063F096D4FC9}">
      <dsp:nvSpPr>
        <dsp:cNvPr id="0" name=""/>
        <dsp:cNvSpPr/>
      </dsp:nvSpPr>
      <dsp:spPr>
        <a:xfrm rot="10800000">
          <a:off x="1156485" y="1735"/>
          <a:ext cx="3787806" cy="80965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/>
            <a:t>Kinerja</a:t>
          </a:r>
          <a:r>
            <a:rPr lang="en-US" sz="2000" b="0" kern="1200" dirty="0"/>
            <a:t> </a:t>
          </a:r>
          <a:r>
            <a:rPr lang="en-US" sz="2000" b="0" kern="1200" dirty="0" err="1"/>
            <a:t>Universitas</a:t>
          </a:r>
          <a:r>
            <a:rPr lang="en-US" sz="2000" b="0" kern="1200" dirty="0"/>
            <a:t> </a:t>
          </a:r>
          <a:r>
            <a:rPr lang="en-US" sz="2000" b="0" kern="1200" dirty="0" err="1"/>
            <a:t>termonitor</a:t>
          </a:r>
          <a:r>
            <a:rPr lang="en-US" sz="2000" b="0" kern="1200" dirty="0"/>
            <a:t> </a:t>
          </a:r>
          <a:r>
            <a:rPr lang="en-US" sz="2000" b="0" kern="1200" dirty="0" err="1"/>
            <a:t>secara</a:t>
          </a:r>
          <a:r>
            <a:rPr lang="en-US" sz="2000" b="0" kern="1200" dirty="0"/>
            <a:t> </a:t>
          </a:r>
          <a:r>
            <a:rPr lang="en-US" sz="2000" b="0" kern="1200" dirty="0" err="1"/>
            <a:t>tersistem</a:t>
          </a:r>
          <a:endParaRPr lang="en-ID" sz="2000" b="0" kern="1200" dirty="0"/>
        </a:p>
      </dsp:txBody>
      <dsp:txXfrm rot="10800000">
        <a:off x="1358899" y="1735"/>
        <a:ext cx="3585392" cy="809656"/>
      </dsp:txXfrm>
    </dsp:sp>
    <dsp:sp modelId="{5FE04AF6-A087-4C68-B72A-A1CF37D71E71}">
      <dsp:nvSpPr>
        <dsp:cNvPr id="0" name=""/>
        <dsp:cNvSpPr/>
      </dsp:nvSpPr>
      <dsp:spPr>
        <a:xfrm>
          <a:off x="751657" y="1735"/>
          <a:ext cx="809656" cy="80965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C13B1F-9208-4A75-BA63-CA85D9A2A1EC}">
      <dsp:nvSpPr>
        <dsp:cNvPr id="0" name=""/>
        <dsp:cNvSpPr/>
      </dsp:nvSpPr>
      <dsp:spPr>
        <a:xfrm rot="10800000">
          <a:off x="1156485" y="1053080"/>
          <a:ext cx="3787806" cy="809656"/>
        </a:xfrm>
        <a:prstGeom prst="homePlat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/>
            <a:t>Proses </a:t>
          </a:r>
          <a:r>
            <a:rPr lang="en-US" sz="2000" b="0" kern="1200" dirty="0"/>
            <a:t>dan </a:t>
          </a:r>
          <a:r>
            <a:rPr lang="en-US" sz="2000" b="0" kern="1200" dirty="0" err="1"/>
            <a:t>Penilaian</a:t>
          </a:r>
          <a:r>
            <a:rPr lang="en-US" sz="2000" b="0" kern="1200" dirty="0"/>
            <a:t> </a:t>
          </a:r>
          <a:r>
            <a:rPr lang="en-US" sz="2000" b="0" kern="1200" dirty="0" err="1"/>
            <a:t>Pembelajaran</a:t>
          </a:r>
          <a:r>
            <a:rPr lang="en-US" sz="2000" b="0" kern="1200" dirty="0"/>
            <a:t> </a:t>
          </a:r>
          <a:r>
            <a:rPr lang="en-US" sz="2000" b="0" kern="1200" dirty="0" err="1"/>
            <a:t>termonitor</a:t>
          </a:r>
          <a:r>
            <a:rPr lang="en-US" sz="2000" b="0" kern="1200" dirty="0"/>
            <a:t> </a:t>
          </a:r>
          <a:r>
            <a:rPr lang="en-US" sz="2000" b="0" kern="1200" dirty="0" err="1"/>
            <a:t>secara</a:t>
          </a:r>
          <a:r>
            <a:rPr lang="en-US" sz="2000" b="0" kern="1200" dirty="0"/>
            <a:t> </a:t>
          </a:r>
          <a:r>
            <a:rPr lang="en-US" sz="2000" b="0" kern="1200" dirty="0" err="1"/>
            <a:t>tersistem</a:t>
          </a:r>
          <a:endParaRPr lang="en-ID" sz="2000" b="0" kern="1200" dirty="0"/>
        </a:p>
      </dsp:txBody>
      <dsp:txXfrm rot="10800000">
        <a:off x="1358899" y="1053080"/>
        <a:ext cx="3585392" cy="809656"/>
      </dsp:txXfrm>
    </dsp:sp>
    <dsp:sp modelId="{4CC57035-0DAB-488E-B1AB-8AB57DC49218}">
      <dsp:nvSpPr>
        <dsp:cNvPr id="0" name=""/>
        <dsp:cNvSpPr/>
      </dsp:nvSpPr>
      <dsp:spPr>
        <a:xfrm>
          <a:off x="751657" y="1053080"/>
          <a:ext cx="809656" cy="809656"/>
        </a:xfrm>
        <a:prstGeom prst="ellipse">
          <a:avLst/>
        </a:prstGeom>
        <a:solidFill>
          <a:schemeClr val="accent3">
            <a:tint val="50000"/>
            <a:hueOff val="691412"/>
            <a:satOff val="33333"/>
            <a:lumOff val="6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B35EA9-134B-465E-828E-75A0D9B13D46}">
      <dsp:nvSpPr>
        <dsp:cNvPr id="0" name=""/>
        <dsp:cNvSpPr/>
      </dsp:nvSpPr>
      <dsp:spPr>
        <a:xfrm rot="10800000">
          <a:off x="1156485" y="2104425"/>
          <a:ext cx="3787806" cy="809656"/>
        </a:xfrm>
        <a:prstGeom prst="homePlat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3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Arial Rounded MT Bold" panose="020F0704030504030204" pitchFamily="34" charset="0"/>
            </a:rPr>
            <a:t>LKPS</a:t>
          </a:r>
          <a:r>
            <a:rPr lang="en-US" sz="2100" kern="1200" dirty="0"/>
            <a:t> </a:t>
          </a:r>
          <a:r>
            <a:rPr lang="en-US" sz="2100" kern="1200" dirty="0" err="1"/>
            <a:t>terisi</a:t>
          </a:r>
          <a:r>
            <a:rPr lang="en-US" sz="2100" kern="1200" dirty="0"/>
            <a:t> </a:t>
          </a:r>
          <a:r>
            <a:rPr lang="en-US" sz="2100" kern="1200" dirty="0" err="1"/>
            <a:t>setiap</a:t>
          </a:r>
          <a:r>
            <a:rPr lang="en-US" sz="2100" kern="1200" dirty="0"/>
            <a:t> </a:t>
          </a:r>
          <a:r>
            <a:rPr lang="en-US" sz="2100" kern="1200" dirty="0" err="1"/>
            <a:t>tahun</a:t>
          </a:r>
          <a:endParaRPr lang="en-ID" sz="2400" kern="1200" dirty="0"/>
        </a:p>
      </dsp:txBody>
      <dsp:txXfrm rot="10800000">
        <a:off x="1358899" y="2104425"/>
        <a:ext cx="3585392" cy="809656"/>
      </dsp:txXfrm>
    </dsp:sp>
    <dsp:sp modelId="{8303F6D6-2140-4726-8BB8-8404B8A34D0D}">
      <dsp:nvSpPr>
        <dsp:cNvPr id="0" name=""/>
        <dsp:cNvSpPr/>
      </dsp:nvSpPr>
      <dsp:spPr>
        <a:xfrm>
          <a:off x="751657" y="2104425"/>
          <a:ext cx="809656" cy="809656"/>
        </a:xfrm>
        <a:prstGeom prst="ellipse">
          <a:avLst/>
        </a:prstGeom>
        <a:solidFill>
          <a:schemeClr val="accent3">
            <a:tint val="50000"/>
            <a:hueOff val="1382824"/>
            <a:satOff val="66667"/>
            <a:lumOff val="13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546139-CEA5-4248-A3C8-A3BC6795EF76}">
      <dsp:nvSpPr>
        <dsp:cNvPr id="0" name=""/>
        <dsp:cNvSpPr/>
      </dsp:nvSpPr>
      <dsp:spPr>
        <a:xfrm rot="10800000">
          <a:off x="1156485" y="3155770"/>
          <a:ext cx="3787806" cy="809656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0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Tingkat </a:t>
          </a:r>
          <a:r>
            <a:rPr lang="en-US" sz="2000" b="0" i="0" kern="1200" dirty="0" err="1"/>
            <a:t>Kepuasan</a:t>
          </a:r>
          <a:r>
            <a:rPr lang="en-US" sz="2000" b="0" i="0" kern="1200" dirty="0"/>
            <a:t> </a:t>
          </a:r>
          <a:r>
            <a:rPr lang="en-US" sz="2000" b="0" i="0" kern="1200" dirty="0" err="1"/>
            <a:t>Mahasiswa</a:t>
          </a:r>
          <a:r>
            <a:rPr lang="en-US" sz="2000" b="0" i="0" kern="1200" dirty="0"/>
            <a:t>, Alumni, </a:t>
          </a:r>
          <a:r>
            <a:rPr lang="en-US" sz="2000" b="0" i="0" kern="1200" dirty="0" err="1"/>
            <a:t>Pengguna</a:t>
          </a:r>
          <a:r>
            <a:rPr lang="en-US" sz="2000" b="0" i="0" kern="1200" dirty="0"/>
            <a:t> Alumni </a:t>
          </a:r>
          <a:r>
            <a:rPr lang="en-US" sz="2000" b="0" i="0" kern="1200" dirty="0" err="1"/>
            <a:t>termonitor</a:t>
          </a:r>
          <a:r>
            <a:rPr lang="en-US" sz="2000" b="0" i="0" kern="1200" dirty="0"/>
            <a:t> </a:t>
          </a:r>
          <a:r>
            <a:rPr lang="en-US" sz="2000" b="0" i="0" kern="1200" dirty="0" err="1"/>
            <a:t>setiap</a:t>
          </a:r>
          <a:r>
            <a:rPr lang="en-US" sz="2000" b="0" i="0" kern="1200" dirty="0"/>
            <a:t> </a:t>
          </a:r>
          <a:r>
            <a:rPr lang="en-US" sz="2000" b="0" i="0" kern="1200" dirty="0" err="1"/>
            <a:t>tahun</a:t>
          </a:r>
          <a:endParaRPr lang="en-ID" sz="2000" b="0" i="0" kern="1200" dirty="0"/>
        </a:p>
      </dsp:txBody>
      <dsp:txXfrm rot="10800000">
        <a:off x="1358899" y="3155770"/>
        <a:ext cx="3585392" cy="809656"/>
      </dsp:txXfrm>
    </dsp:sp>
    <dsp:sp modelId="{E2B7ACA3-4E13-4A44-96B9-867BD285A421}">
      <dsp:nvSpPr>
        <dsp:cNvPr id="0" name=""/>
        <dsp:cNvSpPr/>
      </dsp:nvSpPr>
      <dsp:spPr>
        <a:xfrm>
          <a:off x="751657" y="3155770"/>
          <a:ext cx="809656" cy="809656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FA366-37E5-44FF-B8A8-7338303372A8}">
      <dsp:nvSpPr>
        <dsp:cNvPr id="0" name=""/>
        <dsp:cNvSpPr/>
      </dsp:nvSpPr>
      <dsp:spPr>
        <a:xfrm>
          <a:off x="0" y="25362"/>
          <a:ext cx="3048000" cy="2448000"/>
        </a:xfrm>
        <a:prstGeom prst="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CDDDA7-DF99-4E36-AD3D-E94306340327}">
      <dsp:nvSpPr>
        <dsp:cNvPr id="0" name=""/>
        <dsp:cNvSpPr/>
      </dsp:nvSpPr>
      <dsp:spPr>
        <a:xfrm>
          <a:off x="245864" y="637362"/>
          <a:ext cx="2497335" cy="12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Manfaat</a:t>
          </a:r>
          <a:endParaRPr lang="en-ID" sz="3400" kern="1200" dirty="0"/>
        </a:p>
      </dsp:txBody>
      <dsp:txXfrm>
        <a:off x="245864" y="637362"/>
        <a:ext cx="2497335" cy="122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FC05A-6FB4-4908-8777-9F34D2300F58}">
      <dsp:nvSpPr>
        <dsp:cNvPr id="0" name=""/>
        <dsp:cNvSpPr/>
      </dsp:nvSpPr>
      <dsp:spPr>
        <a:xfrm>
          <a:off x="76197" y="0"/>
          <a:ext cx="2782956" cy="3352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979452-6257-4E69-A0C2-F39CE3C00788}">
      <dsp:nvSpPr>
        <dsp:cNvPr id="0" name=""/>
        <dsp:cNvSpPr/>
      </dsp:nvSpPr>
      <dsp:spPr>
        <a:xfrm>
          <a:off x="1391478" y="337080"/>
          <a:ext cx="1808921" cy="7936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KPI </a:t>
          </a:r>
          <a:r>
            <a:rPr lang="en-US" sz="2500" kern="1200" dirty="0" err="1" smtClean="0"/>
            <a:t>Fakultas</a:t>
          </a:r>
          <a:endParaRPr lang="en-US" sz="2500" kern="1200" dirty="0"/>
        </a:p>
      </dsp:txBody>
      <dsp:txXfrm>
        <a:off x="1430222" y="375824"/>
        <a:ext cx="1731433" cy="716182"/>
      </dsp:txXfrm>
    </dsp:sp>
    <dsp:sp modelId="{EFA68D72-7E55-4089-8BE4-65DE10445DB8}">
      <dsp:nvSpPr>
        <dsp:cNvPr id="0" name=""/>
        <dsp:cNvSpPr/>
      </dsp:nvSpPr>
      <dsp:spPr>
        <a:xfrm>
          <a:off x="1391478" y="1229960"/>
          <a:ext cx="1808921" cy="7936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KPI Prodi</a:t>
          </a:r>
          <a:endParaRPr lang="en-US" sz="2500" b="1" kern="1200" dirty="0"/>
        </a:p>
      </dsp:txBody>
      <dsp:txXfrm>
        <a:off x="1430222" y="1268704"/>
        <a:ext cx="1731433" cy="716182"/>
      </dsp:txXfrm>
    </dsp:sp>
    <dsp:sp modelId="{E668DF47-5C9B-48DC-9963-B9C1E203E77D}">
      <dsp:nvSpPr>
        <dsp:cNvPr id="0" name=""/>
        <dsp:cNvSpPr/>
      </dsp:nvSpPr>
      <dsp:spPr>
        <a:xfrm>
          <a:off x="1391478" y="2122839"/>
          <a:ext cx="1808921" cy="7936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KPI Dosen</a:t>
          </a:r>
          <a:endParaRPr lang="en-US" sz="2500" b="1" kern="1200" dirty="0"/>
        </a:p>
      </dsp:txBody>
      <dsp:txXfrm>
        <a:off x="1430222" y="2161583"/>
        <a:ext cx="1731433" cy="716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87" cy="49776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37" y="0"/>
            <a:ext cx="2944987" cy="49776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 smtClean="0"/>
            </a:lvl1pPr>
          </a:lstStyle>
          <a:p>
            <a:pPr>
              <a:defRPr/>
            </a:pPr>
            <a:fld id="{FD9918C5-1C27-4255-973C-CFA25C3DC134}" type="datetimeFigureOut">
              <a:rPr lang="id-ID"/>
              <a:pPr>
                <a:defRPr/>
              </a:pPr>
              <a:t>13/03/2020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460"/>
            <a:ext cx="2944987" cy="497766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37" y="9430460"/>
            <a:ext cx="2944987" cy="497766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08EF0F0-4C94-4B84-9B06-009986EEE23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925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87" cy="49776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37" y="0"/>
            <a:ext cx="2944987" cy="49776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F715DD-0538-409B-BCB5-5120C99CBD42}" type="datetimeFigureOut">
              <a:rPr lang="id-ID"/>
              <a:pPr>
                <a:defRPr/>
              </a:pPr>
              <a:t>13/03/2020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13" y="4777874"/>
            <a:ext cx="5438450" cy="3909324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460"/>
            <a:ext cx="2944987" cy="497766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37" y="9430460"/>
            <a:ext cx="2944987" cy="497766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72C68C-1EB8-47A1-8C62-8C7A462E845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0524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8FCFE04F-BAC6-4628-8B2F-771187E7A1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97BD4782-61E2-43D2-AAE8-1527A01C01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43F1491D-9968-4F92-BEB3-C2F0B6485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MS PGothic" panose="020B0600070205080204" pitchFamily="34" charset="-128"/>
              </a:defRPr>
            </a:lvl9pPr>
          </a:lstStyle>
          <a:p>
            <a:fld id="{CAB793B6-7985-45C5-9B44-269A938882F6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5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2209799"/>
            <a:ext cx="7886700" cy="39671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3615" cy="4022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D6259-3179-4282-A8D9-D8CAF9823880}" type="slidenum">
              <a:rPr lang="en-US" altLang="id-ID" smtClean="0"/>
              <a:pPr>
                <a:defRPr/>
              </a:pPr>
              <a:t>‹#›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167223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3615" cy="4022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863F9-330C-49C1-8BA3-01372443F553}" type="slidenum">
              <a:rPr lang="en-US" altLang="id-ID" smtClean="0"/>
              <a:pPr>
                <a:defRPr/>
              </a:pPr>
              <a:t>‹#›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192278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445622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tx1"/>
                </a:solidFill>
              </a:defRPr>
            </a:lvl1pPr>
          </a:lstStyle>
          <a:p>
            <a:fld id="{D00D25FE-D509-4BEF-83D9-4EBE38EB67E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848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3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8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39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78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1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5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19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3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7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1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3615" cy="4022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22AD5-1BBF-43C4-B9FD-FE1FF2E00FF1}" type="slidenum">
              <a:rPr lang="en-US" altLang="id-ID" smtClean="0"/>
              <a:pPr>
                <a:defRPr/>
              </a:pPr>
              <a:t>‹#›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161475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3615" cy="4022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36DFA-6466-456A-BC75-898B848CD4D6}" type="slidenum">
              <a:rPr lang="en-US" altLang="id-ID" smtClean="0"/>
              <a:pPr>
                <a:defRPr/>
              </a:pPr>
              <a:t>‹#›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423527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9" indent="0">
              <a:buNone/>
              <a:defRPr sz="1846" b="1"/>
            </a:lvl2pPr>
            <a:lvl3pPr marL="844078" indent="0">
              <a:buNone/>
              <a:defRPr sz="1662" b="1"/>
            </a:lvl3pPr>
            <a:lvl4pPr marL="1266117" indent="0">
              <a:buNone/>
              <a:defRPr sz="1477" b="1"/>
            </a:lvl4pPr>
            <a:lvl5pPr marL="1688155" indent="0">
              <a:buNone/>
              <a:defRPr sz="1477" b="1"/>
            </a:lvl5pPr>
            <a:lvl6pPr marL="2110195" indent="0">
              <a:buNone/>
              <a:defRPr sz="1477" b="1"/>
            </a:lvl6pPr>
            <a:lvl7pPr marL="2532233" indent="0">
              <a:buNone/>
              <a:defRPr sz="1477" b="1"/>
            </a:lvl7pPr>
            <a:lvl8pPr marL="2954272" indent="0">
              <a:buNone/>
              <a:defRPr sz="1477" b="1"/>
            </a:lvl8pPr>
            <a:lvl9pPr marL="337631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39" indent="0">
              <a:buNone/>
              <a:defRPr sz="1846" b="1"/>
            </a:lvl2pPr>
            <a:lvl3pPr marL="844078" indent="0">
              <a:buNone/>
              <a:defRPr sz="1662" b="1"/>
            </a:lvl3pPr>
            <a:lvl4pPr marL="1266117" indent="0">
              <a:buNone/>
              <a:defRPr sz="1477" b="1"/>
            </a:lvl4pPr>
            <a:lvl5pPr marL="1688155" indent="0">
              <a:buNone/>
              <a:defRPr sz="1477" b="1"/>
            </a:lvl5pPr>
            <a:lvl6pPr marL="2110195" indent="0">
              <a:buNone/>
              <a:defRPr sz="1477" b="1"/>
            </a:lvl6pPr>
            <a:lvl7pPr marL="2532233" indent="0">
              <a:buNone/>
              <a:defRPr sz="1477" b="1"/>
            </a:lvl7pPr>
            <a:lvl8pPr marL="2954272" indent="0">
              <a:buNone/>
              <a:defRPr sz="1477" b="1"/>
            </a:lvl8pPr>
            <a:lvl9pPr marL="337631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3615" cy="4022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50FFE-EBA8-4BB1-86CC-1D7F3248EB4A}" type="slidenum">
              <a:rPr lang="en-US" altLang="id-ID" smtClean="0"/>
              <a:pPr>
                <a:defRPr/>
              </a:pPr>
              <a:t>‹#›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300230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Baris ke dua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3615" cy="4022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18D8E-B9D7-4C6A-AE79-019DF8CDCF85}" type="slidenum">
              <a:rPr lang="en-US" altLang="id-ID" smtClean="0"/>
              <a:pPr>
                <a:defRPr/>
              </a:pPr>
              <a:t>‹#›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167292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3615" cy="4022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316B9-6993-4C5C-8FAF-79A7F33EBF35}" type="slidenum">
              <a:rPr lang="en-US" altLang="id-ID" smtClean="0"/>
              <a:pPr>
                <a:defRPr/>
              </a:pPr>
              <a:t>‹#›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181379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9" indent="0">
              <a:buNone/>
              <a:defRPr sz="1292"/>
            </a:lvl2pPr>
            <a:lvl3pPr marL="844078" indent="0">
              <a:buNone/>
              <a:defRPr sz="1108"/>
            </a:lvl3pPr>
            <a:lvl4pPr marL="1266117" indent="0">
              <a:buNone/>
              <a:defRPr sz="923"/>
            </a:lvl4pPr>
            <a:lvl5pPr marL="1688155" indent="0">
              <a:buNone/>
              <a:defRPr sz="923"/>
            </a:lvl5pPr>
            <a:lvl6pPr marL="2110195" indent="0">
              <a:buNone/>
              <a:defRPr sz="923"/>
            </a:lvl6pPr>
            <a:lvl7pPr marL="2532233" indent="0">
              <a:buNone/>
              <a:defRPr sz="923"/>
            </a:lvl7pPr>
            <a:lvl8pPr marL="2954272" indent="0">
              <a:buNone/>
              <a:defRPr sz="923"/>
            </a:lvl8pPr>
            <a:lvl9pPr marL="337631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3615" cy="4022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36B8D-BD5F-4438-9CC7-5C2D25A819F9}" type="slidenum">
              <a:rPr lang="en-US" altLang="id-ID" smtClean="0"/>
              <a:pPr>
                <a:defRPr/>
              </a:pPr>
              <a:t>‹#›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150143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39" indent="0">
              <a:buNone/>
              <a:defRPr sz="2585"/>
            </a:lvl2pPr>
            <a:lvl3pPr marL="844078" indent="0">
              <a:buNone/>
              <a:defRPr sz="2215"/>
            </a:lvl3pPr>
            <a:lvl4pPr marL="1266117" indent="0">
              <a:buNone/>
              <a:defRPr sz="1846"/>
            </a:lvl4pPr>
            <a:lvl5pPr marL="1688155" indent="0">
              <a:buNone/>
              <a:defRPr sz="1846"/>
            </a:lvl5pPr>
            <a:lvl6pPr marL="2110195" indent="0">
              <a:buNone/>
              <a:defRPr sz="1846"/>
            </a:lvl6pPr>
            <a:lvl7pPr marL="2532233" indent="0">
              <a:buNone/>
              <a:defRPr sz="1846"/>
            </a:lvl7pPr>
            <a:lvl8pPr marL="2954272" indent="0">
              <a:buNone/>
              <a:defRPr sz="1846"/>
            </a:lvl8pPr>
            <a:lvl9pPr marL="337631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9" indent="0">
              <a:buNone/>
              <a:defRPr sz="1292"/>
            </a:lvl2pPr>
            <a:lvl3pPr marL="844078" indent="0">
              <a:buNone/>
              <a:defRPr sz="1108"/>
            </a:lvl3pPr>
            <a:lvl4pPr marL="1266117" indent="0">
              <a:buNone/>
              <a:defRPr sz="923"/>
            </a:lvl4pPr>
            <a:lvl5pPr marL="1688155" indent="0">
              <a:buNone/>
              <a:defRPr sz="923"/>
            </a:lvl5pPr>
            <a:lvl6pPr marL="2110195" indent="0">
              <a:buNone/>
              <a:defRPr sz="923"/>
            </a:lvl6pPr>
            <a:lvl7pPr marL="2532233" indent="0">
              <a:buNone/>
              <a:defRPr sz="923"/>
            </a:lvl7pPr>
            <a:lvl8pPr marL="2954272" indent="0">
              <a:buNone/>
              <a:defRPr sz="923"/>
            </a:lvl8pPr>
            <a:lvl9pPr marL="337631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3615" cy="4022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D71BC-37FC-4005-A64F-196093A8FEB2}" type="slidenum">
              <a:rPr lang="en-US" altLang="id-ID" smtClean="0"/>
              <a:pPr>
                <a:defRPr/>
              </a:pPr>
              <a:t>‹#›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4474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3615" cy="4022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F34FD-9742-4A81-A58B-3F131F715C3F}" type="slidenum">
              <a:rPr lang="en-US" altLang="id-ID" smtClean="0"/>
              <a:pPr>
                <a:defRPr/>
              </a:pPr>
              <a:t>‹#›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369413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8F9AB2-FE0F-4AD3-8B21-3B2EDCAE54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6504" y="1411351"/>
            <a:ext cx="9170504" cy="54768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1/28/2020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0048" y="636160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934213-ADDC-41B5-A799-52011D1CB48E}" type="slidenum">
              <a:rPr lang="en-US" altLang="id-ID" smtClean="0"/>
              <a:pPr>
                <a:defRPr/>
              </a:pPr>
              <a:t>‹#›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143642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48" r:id="rId11"/>
  </p:sldLayoutIdLst>
  <p:hf hdr="0" ftr="0"/>
  <p:txStyles>
    <p:titleStyle>
      <a:lvl1pPr algn="l" defTabSz="844078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0" indent="-211020" algn="l" defTabSz="84407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58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097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36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75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13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3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291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30" indent="-211020" algn="l" defTabSz="84407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9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78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17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55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95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33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72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11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id-ID" sz="4400" b="1" dirty="0" err="1">
                <a:solidFill>
                  <a:schemeClr val="accent1">
                    <a:lumMod val="50000"/>
                  </a:schemeClr>
                </a:solidFill>
              </a:rPr>
              <a:t>Sistem</a:t>
            </a:r>
            <a:r>
              <a:rPr lang="en-US" altLang="id-ID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id-ID" sz="4400" b="1" dirty="0" err="1">
                <a:solidFill>
                  <a:schemeClr val="accent1">
                    <a:lumMod val="50000"/>
                  </a:schemeClr>
                </a:solidFill>
              </a:rPr>
              <a:t>Penjaminan</a:t>
            </a:r>
            <a:r>
              <a:rPr lang="en-US" altLang="id-ID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id-ID" sz="4400" b="1" dirty="0" err="1">
                <a:solidFill>
                  <a:schemeClr val="accent1">
                    <a:lumMod val="50000"/>
                  </a:schemeClr>
                </a:solidFill>
              </a:rPr>
              <a:t>Mutu</a:t>
            </a:r>
            <a:r>
              <a:rPr lang="en-US" altLang="id-ID" sz="4400" b="1" dirty="0">
                <a:solidFill>
                  <a:schemeClr val="accent1">
                    <a:lumMod val="50000"/>
                  </a:schemeClr>
                </a:solidFill>
              </a:rPr>
              <a:t> Internal</a:t>
            </a:r>
            <a:br>
              <a:rPr lang="en-US" altLang="id-ID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id-ID" sz="4400" b="1" dirty="0">
                <a:solidFill>
                  <a:schemeClr val="accent1">
                    <a:lumMod val="50000"/>
                  </a:schemeClr>
                </a:solidFill>
              </a:rPr>
              <a:t>2020</a:t>
            </a:r>
            <a:br>
              <a:rPr lang="en-US" altLang="id-ID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id-ID" sz="4000" b="1" i="1" dirty="0">
                <a:solidFill>
                  <a:schemeClr val="accent1">
                    <a:lumMod val="50000"/>
                  </a:schemeClr>
                </a:solidFill>
              </a:rPr>
              <a:t>Academic Excellence</a:t>
            </a:r>
            <a:br>
              <a:rPr lang="en-US" altLang="id-ID" sz="4000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id-ID" sz="2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400" dirty="0">
                <a:solidFill>
                  <a:schemeClr val="accent1">
                    <a:lumMod val="50000"/>
                  </a:schemeClr>
                </a:solidFill>
              </a:rPr>
              <a:t>Badan Penjaminan Mutu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Universitas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Al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Azhar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Indonesia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Feb 2020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316B9-6993-4C5C-8FAF-79A7F33EBF35}" type="slidenum">
              <a:rPr lang="en-US" altLang="id-ID" smtClean="0"/>
              <a:pPr>
                <a:defRPr/>
              </a:pPr>
              <a:t>1</a:t>
            </a:fld>
            <a:endParaRPr lang="en-US" alt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641416"/>
            <a:ext cx="4848268" cy="7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BD2C1D-B5A7-4536-AF36-F8B5C161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Pelaksanaan</a:t>
            </a:r>
            <a:r>
              <a:rPr lang="en-US" dirty="0"/>
              <a:t> SPMI</a:t>
            </a:r>
            <a:endParaRPr lang="en-ID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A1E1AFF-7237-4402-BBFB-A41082442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385512"/>
              </p:ext>
            </p:extLst>
          </p:nvPr>
        </p:nvGraphicFramePr>
        <p:xfrm>
          <a:off x="600770" y="1600200"/>
          <a:ext cx="7886700" cy="396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D23513B4-BB01-4895-B349-EAD3871A38CE}"/>
              </a:ext>
            </a:extLst>
          </p:cNvPr>
          <p:cNvSpPr/>
          <p:nvPr/>
        </p:nvSpPr>
        <p:spPr>
          <a:xfrm>
            <a:off x="1172598" y="2330356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rgbClr val="E6801A"/>
                </a:solidFill>
                <a:effectLst/>
              </a:rPr>
              <a:t>KKM</a:t>
            </a:r>
            <a:endParaRPr lang="en-US" sz="2400" b="1" dirty="0">
              <a:ln/>
              <a:solidFill>
                <a:srgbClr val="E6801A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BA7DC2-B936-4562-9CEA-86FFCA34E5BF}"/>
              </a:ext>
            </a:extLst>
          </p:cNvPr>
          <p:cNvSpPr/>
          <p:nvPr/>
        </p:nvSpPr>
        <p:spPr>
          <a:xfrm>
            <a:off x="4163447" y="2330356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rgbClr val="E6801A"/>
                </a:solidFill>
                <a:effectLst/>
              </a:rPr>
              <a:t>KKM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A57FBA-99A1-4E21-98EC-D0186F60D431}"/>
              </a:ext>
            </a:extLst>
          </p:cNvPr>
          <p:cNvSpPr/>
          <p:nvPr/>
        </p:nvSpPr>
        <p:spPr>
          <a:xfrm>
            <a:off x="6558021" y="2330356"/>
            <a:ext cx="1683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rgbClr val="E6801A"/>
                </a:solidFill>
                <a:effectLst/>
              </a:rPr>
              <a:t>Auditor UAI</a:t>
            </a:r>
          </a:p>
        </p:txBody>
      </p:sp>
    </p:spTree>
    <p:extLst>
      <p:ext uri="{BB962C8B-B14F-4D97-AF65-F5344CB8AC3E}">
        <p14:creationId xmlns:p14="http://schemas.microsoft.com/office/powerpoint/2010/main" val="26080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BD2C1D-B5A7-4536-AF36-F8B5C161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</p:spPr>
        <p:txBody>
          <a:bodyPr/>
          <a:lstStyle/>
          <a:p>
            <a:r>
              <a:rPr lang="en-US" dirty="0" err="1"/>
              <a:t>Pelaksanaan</a:t>
            </a:r>
            <a:r>
              <a:rPr lang="en-US" dirty="0"/>
              <a:t> SPMI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23765-5C9F-496F-A3B2-76E781C00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Arial Rounded MT Bold" panose="020F0704030504030204" pitchFamily="34" charset="0"/>
              </a:rPr>
              <a:t>Laporan</a:t>
            </a:r>
            <a:r>
              <a:rPr lang="en-US" b="1" dirty="0">
                <a:latin typeface="Arial Rounded MT Bold" panose="020F0704030504030204" pitchFamily="34" charset="0"/>
              </a:rPr>
              <a:t> AMI</a:t>
            </a:r>
          </a:p>
          <a:p>
            <a:endParaRPr lang="en-US" dirty="0"/>
          </a:p>
          <a:p>
            <a:pPr lvl="1"/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b="1" dirty="0" err="1"/>
              <a:t>rinci</a:t>
            </a:r>
            <a:r>
              <a:rPr lang="en-US" b="1" dirty="0"/>
              <a:t> per-Prodi </a:t>
            </a:r>
            <a:r>
              <a:rPr lang="en-US" dirty="0"/>
              <a:t>–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APS 4.0.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ditindaklanjuti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Rapat</a:t>
            </a:r>
            <a:r>
              <a:rPr lang="en-US" b="1" dirty="0"/>
              <a:t> </a:t>
            </a:r>
            <a:r>
              <a:rPr lang="en-US" b="1" dirty="0" err="1"/>
              <a:t>Tinjauan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dirty="0"/>
              <a:t> (RTM).</a:t>
            </a:r>
          </a:p>
          <a:p>
            <a:pPr lvl="2"/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agar </a:t>
            </a:r>
            <a:r>
              <a:rPr lang="en-US" dirty="0" err="1"/>
              <a:t>siklus</a:t>
            </a:r>
            <a:r>
              <a:rPr lang="en-US" dirty="0"/>
              <a:t> PPEPP </a:t>
            </a:r>
            <a:r>
              <a:rPr lang="en-US" dirty="0" err="1"/>
              <a:t>berjalan</a:t>
            </a:r>
            <a:r>
              <a:rPr lang="en-US" dirty="0"/>
              <a:t>.</a:t>
            </a:r>
          </a:p>
          <a:p>
            <a:pPr lvl="1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973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BD2C1D-B5A7-4536-AF36-F8B5C161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</p:spPr>
        <p:txBody>
          <a:bodyPr/>
          <a:lstStyle/>
          <a:p>
            <a:r>
              <a:rPr lang="en-US" dirty="0" err="1"/>
              <a:t>Pelaksanaan</a:t>
            </a:r>
            <a:r>
              <a:rPr lang="en-US" dirty="0"/>
              <a:t> SPMI</a:t>
            </a:r>
            <a:endParaRPr lang="en-ID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A1E1AFF-7237-4402-BBFB-A41082442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92098"/>
              </p:ext>
            </p:extLst>
          </p:nvPr>
        </p:nvGraphicFramePr>
        <p:xfrm>
          <a:off x="3448050" y="1905000"/>
          <a:ext cx="5695950" cy="396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451D7D0-2AFD-4FF3-8DD5-85B266AC7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026399"/>
              </p:ext>
            </p:extLst>
          </p:nvPr>
        </p:nvGraphicFramePr>
        <p:xfrm>
          <a:off x="482600" y="2639219"/>
          <a:ext cx="3048000" cy="249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787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INDIKATOR KINERJA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22AD5-1BBF-43C4-B9FD-FE1FF2E00FF1}" type="slidenum">
              <a:rPr lang="en-US" altLang="id-ID" smtClean="0"/>
              <a:pPr>
                <a:defRPr/>
              </a:pPr>
              <a:t>13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577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KPI, SPMI,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Akreditasi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8283807"/>
              </p:ext>
            </p:extLst>
          </p:nvPr>
        </p:nvGraphicFramePr>
        <p:xfrm>
          <a:off x="0" y="3429000"/>
          <a:ext cx="3200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81000" y="2263201"/>
            <a:ext cx="2133600" cy="96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Pencapaian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Kinerja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590800" y="2438401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48495" y="1618965"/>
            <a:ext cx="2133600" cy="96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SPMI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791200" y="2362201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81400" y="2872801"/>
            <a:ext cx="2133600" cy="96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Akreditasi</a:t>
            </a:r>
            <a:r>
              <a:rPr lang="en-US" sz="2400" b="1" dirty="0" smtClean="0">
                <a:solidFill>
                  <a:srgbClr val="FFFF00"/>
                </a:solidFill>
              </a:rPr>
              <a:t> BAN-PT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81800" y="2187001"/>
            <a:ext cx="2133600" cy="96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Evaluasi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81800" y="4473001"/>
            <a:ext cx="2133600" cy="96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Perbaikan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7391400" y="3505201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4267199" y="4648201"/>
            <a:ext cx="232929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rved Down Arrow 26"/>
          <p:cNvSpPr/>
          <p:nvPr/>
        </p:nvSpPr>
        <p:spPr>
          <a:xfrm rot="16200000">
            <a:off x="552515" y="4158215"/>
            <a:ext cx="932962" cy="608275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Right Arrow 29"/>
          <p:cNvSpPr/>
          <p:nvPr/>
        </p:nvSpPr>
        <p:spPr>
          <a:xfrm flipV="1">
            <a:off x="685800" y="5105400"/>
            <a:ext cx="637334" cy="914400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Up Arrow 30"/>
          <p:cNvSpPr/>
          <p:nvPr/>
        </p:nvSpPr>
        <p:spPr>
          <a:xfrm rot="16200000">
            <a:off x="2561073" y="4694673"/>
            <a:ext cx="2176328" cy="778724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30" t="11986" r="24261" b="15840"/>
          <a:stretch/>
        </p:blipFill>
        <p:spPr>
          <a:xfrm>
            <a:off x="685800" y="457200"/>
            <a:ext cx="7848600" cy="59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724795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sil gambar untuk icon quality control">
            <a:extLst>
              <a:ext uri="{FF2B5EF4-FFF2-40B4-BE49-F238E27FC236}">
                <a16:creationId xmlns:a16="http://schemas.microsoft.com/office/drawing/2014/main" id="{0FAFB72A-8098-4D81-B04C-95943098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3" y="3889513"/>
            <a:ext cx="1934817" cy="19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7C7A-B506-4228-980E-B1F4B5B5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22A56-18D4-4D31-8FFE-4425479C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22AD5-1BBF-43C4-B9FD-FE1FF2E00FF1}" type="slidenum">
              <a:rPr lang="en-US" altLang="id-ID" smtClean="0"/>
              <a:pPr>
                <a:defRPr/>
              </a:pPr>
              <a:t>17</a:t>
            </a:fld>
            <a:endParaRPr lang="en-US" altLang="id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29698-342B-4BFA-95B3-4D3B886C0A21}"/>
              </a:ext>
            </a:extLst>
          </p:cNvPr>
          <p:cNvSpPr/>
          <p:nvPr/>
        </p:nvSpPr>
        <p:spPr>
          <a:xfrm>
            <a:off x="381079" y="1066800"/>
            <a:ext cx="8381845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Uji </a:t>
            </a:r>
            <a:r>
              <a:rPr lang="en-US" sz="5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Petik</a:t>
            </a:r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Rancangan</a:t>
            </a:r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Tugas</a:t>
            </a:r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dan </a:t>
            </a:r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Kewajiban</a:t>
            </a:r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b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Fakultas</a:t>
            </a:r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/Prodi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5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66B886-75F1-4673-9324-57993283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Academic Excellence Perspective</a:t>
            </a:r>
            <a:br>
              <a:rPr lang="en-US" i="1" dirty="0"/>
            </a:br>
            <a:r>
              <a:rPr lang="en-US" sz="2800" dirty="0" err="1"/>
              <a:t>Tugas</a:t>
            </a:r>
            <a:r>
              <a:rPr lang="en-US" sz="2800" dirty="0"/>
              <a:t> dan </a:t>
            </a:r>
            <a:r>
              <a:rPr lang="en-US" sz="2800" dirty="0" err="1"/>
              <a:t>kewajiban</a:t>
            </a:r>
            <a:r>
              <a:rPr lang="en-US" sz="2800" dirty="0"/>
              <a:t> Program </a:t>
            </a:r>
            <a:r>
              <a:rPr lang="en-US" sz="2800" dirty="0" err="1"/>
              <a:t>Studi</a:t>
            </a:r>
            <a:endParaRPr lang="en-ID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B8AD34-6949-4521-8FED-D53E42AF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209799"/>
            <a:ext cx="7886700" cy="4283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Standar</a:t>
            </a:r>
            <a:r>
              <a:rPr lang="en-ID" b="1" dirty="0"/>
              <a:t> </a:t>
            </a:r>
            <a:r>
              <a:rPr lang="en-ID" b="1" dirty="0" err="1"/>
              <a:t>Kompetensi</a:t>
            </a:r>
            <a:r>
              <a:rPr lang="en-ID" b="1" dirty="0"/>
              <a:t> </a:t>
            </a:r>
            <a:r>
              <a:rPr lang="en-ID" b="1" dirty="0" err="1"/>
              <a:t>Lulusan</a:t>
            </a:r>
            <a:endParaRPr lang="en-ID" b="1" dirty="0"/>
          </a:p>
          <a:p>
            <a:pPr marL="0" indent="0">
              <a:buNone/>
            </a:pPr>
            <a:r>
              <a:rPr lang="en-ID" dirty="0"/>
              <a:t>Prodi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lulusan</a:t>
            </a:r>
            <a:r>
              <a:rPr lang="en-ID" dirty="0"/>
              <a:t> yang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, </a:t>
            </a:r>
            <a:r>
              <a:rPr lang="en-ID" dirty="0" err="1"/>
              <a:t>pengetahuan</a:t>
            </a:r>
            <a:r>
              <a:rPr lang="en-ID" dirty="0"/>
              <a:t>,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/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capaian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prodi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dan </a:t>
            </a:r>
            <a:r>
              <a:rPr lang="en-ID" dirty="0" err="1"/>
              <a:t>mengacu</a:t>
            </a:r>
            <a:r>
              <a:rPr lang="en-ID" dirty="0"/>
              <a:t> pada </a:t>
            </a:r>
            <a:r>
              <a:rPr lang="en-ID" dirty="0" err="1"/>
              <a:t>rumusan</a:t>
            </a:r>
            <a:r>
              <a:rPr lang="en-ID" dirty="0"/>
              <a:t> forum program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sejenis</a:t>
            </a:r>
            <a:r>
              <a:rPr lang="en-ID" dirty="0"/>
              <a:t> (</a:t>
            </a:r>
            <a:r>
              <a:rPr lang="en-ID" dirty="0" err="1"/>
              <a:t>asosiasi</a:t>
            </a:r>
            <a:r>
              <a:rPr lang="en-ID" dirty="0"/>
              <a:t>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 dan </a:t>
            </a:r>
            <a:r>
              <a:rPr lang="en-ID" dirty="0" err="1"/>
              <a:t>dimutakhirkan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4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sz="1600" dirty="0"/>
              <a:t>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err="1"/>
              <a:t>Tersedianya</a:t>
            </a:r>
            <a:r>
              <a:rPr lang="en-US" sz="2200" dirty="0"/>
              <a:t> </a:t>
            </a:r>
            <a:r>
              <a:rPr lang="en-US" sz="2200" dirty="0" err="1"/>
              <a:t>Buku</a:t>
            </a:r>
            <a:r>
              <a:rPr lang="en-US" sz="2200" dirty="0"/>
              <a:t> </a:t>
            </a:r>
            <a:r>
              <a:rPr lang="en-US" sz="2200" dirty="0" err="1"/>
              <a:t>Profil</a:t>
            </a:r>
            <a:r>
              <a:rPr lang="en-US" sz="2200" dirty="0"/>
              <a:t> Prodi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pedoman</a:t>
            </a:r>
            <a:r>
              <a:rPr lang="en-US" sz="2200" dirty="0"/>
              <a:t> </a:t>
            </a:r>
            <a:r>
              <a:rPr lang="en-US" sz="2200" dirty="0" err="1"/>
              <a:t>universitas</a:t>
            </a:r>
            <a:r>
              <a:rPr lang="en-US" sz="2200" dirty="0"/>
              <a:t> yang </a:t>
            </a:r>
            <a:r>
              <a:rPr lang="en-US" sz="2200" dirty="0" err="1"/>
              <a:t>telah</a:t>
            </a:r>
            <a:r>
              <a:rPr lang="en-US" sz="2200" dirty="0"/>
              <a:t> di SK-</a:t>
            </a:r>
            <a:r>
              <a:rPr lang="en-US" sz="2200" dirty="0" err="1"/>
              <a:t>kan</a:t>
            </a:r>
            <a:r>
              <a:rPr lang="en-US" sz="2200" dirty="0"/>
              <a:t>;</a:t>
            </a:r>
          </a:p>
          <a:p>
            <a:pPr lvl="1"/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diakses</a:t>
            </a:r>
            <a:r>
              <a:rPr lang="en-US" sz="2200" dirty="0"/>
              <a:t> oleh </a:t>
            </a:r>
            <a:r>
              <a:rPr lang="en-US" sz="2200" dirty="0" err="1"/>
              <a:t>publik</a:t>
            </a:r>
            <a:r>
              <a:rPr lang="en-US" sz="2200" dirty="0"/>
              <a:t>.</a:t>
            </a:r>
          </a:p>
          <a:p>
            <a:pPr lvl="1"/>
            <a:endParaRPr lang="en-US" sz="1230" dirty="0"/>
          </a:p>
        </p:txBody>
      </p:sp>
    </p:spTree>
    <p:extLst>
      <p:ext uri="{BB962C8B-B14F-4D97-AF65-F5344CB8AC3E}">
        <p14:creationId xmlns:p14="http://schemas.microsoft.com/office/powerpoint/2010/main" val="40831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66B886-75F1-4673-9324-57993283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Academic Excellence Perspective</a:t>
            </a:r>
            <a:br>
              <a:rPr lang="en-US" i="1" dirty="0"/>
            </a:br>
            <a:r>
              <a:rPr lang="en-US" sz="2800" dirty="0" err="1"/>
              <a:t>Tugas</a:t>
            </a:r>
            <a:r>
              <a:rPr lang="en-US" sz="2800" dirty="0"/>
              <a:t> dan </a:t>
            </a:r>
            <a:r>
              <a:rPr lang="en-US" sz="2800" dirty="0" err="1"/>
              <a:t>kewajiban</a:t>
            </a:r>
            <a:r>
              <a:rPr lang="en-US" sz="2800" dirty="0"/>
              <a:t> Program </a:t>
            </a:r>
            <a:r>
              <a:rPr lang="en-US" sz="2800" dirty="0" err="1"/>
              <a:t>Studi</a:t>
            </a:r>
            <a:endParaRPr lang="en-ID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B8AD34-6949-4521-8FED-D53E42AF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209798"/>
            <a:ext cx="7886700" cy="655320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2400" b="1" dirty="0" err="1"/>
              <a:t>Standar</a:t>
            </a:r>
            <a:r>
              <a:rPr lang="en-ID" sz="2400" b="1" dirty="0"/>
              <a:t> </a:t>
            </a:r>
            <a:r>
              <a:rPr lang="en-ID" sz="2400" b="1" dirty="0" err="1"/>
              <a:t>Kompetensi</a:t>
            </a:r>
            <a:r>
              <a:rPr lang="en-ID" sz="2400" b="1" dirty="0"/>
              <a:t> </a:t>
            </a:r>
            <a:r>
              <a:rPr lang="en-ID" sz="2400" b="1" dirty="0" err="1"/>
              <a:t>Lulusan</a:t>
            </a:r>
            <a:endParaRPr lang="en-ID" sz="2400" b="1" dirty="0"/>
          </a:p>
          <a:p>
            <a:pPr marL="0" indent="0">
              <a:buNone/>
            </a:pPr>
            <a:r>
              <a:rPr lang="en-ID" sz="2400" dirty="0"/>
              <a:t>UPPS dan Prodi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mengukur</a:t>
            </a:r>
            <a:r>
              <a:rPr lang="en-ID" sz="2400" dirty="0"/>
              <a:t> </a:t>
            </a:r>
            <a:r>
              <a:rPr lang="en-ID" sz="2400" dirty="0" err="1"/>
              <a:t>kinerja</a:t>
            </a:r>
            <a:r>
              <a:rPr lang="en-ID" sz="2400" dirty="0"/>
              <a:t> </a:t>
            </a:r>
            <a:r>
              <a:rPr lang="en-ID" sz="2400" dirty="0" err="1"/>
              <a:t>tridharma</a:t>
            </a:r>
            <a:r>
              <a:rPr lang="en-ID" sz="2400" dirty="0"/>
              <a:t> </a:t>
            </a:r>
            <a:r>
              <a:rPr lang="en-ID" sz="2400" dirty="0" err="1"/>
              <a:t>berdasarkan</a:t>
            </a:r>
            <a:r>
              <a:rPr lang="en-ID" sz="2400" dirty="0"/>
              <a:t> </a:t>
            </a:r>
            <a:r>
              <a:rPr lang="en-ID" sz="2400" dirty="0" err="1"/>
              <a:t>keberadaan</a:t>
            </a:r>
            <a:r>
              <a:rPr lang="en-ID" sz="2400" dirty="0"/>
              <a:t> dan </a:t>
            </a:r>
            <a:r>
              <a:rPr lang="en-ID" sz="2400" dirty="0" err="1"/>
              <a:t>implementasi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yang </a:t>
            </a:r>
            <a:r>
              <a:rPr lang="en-ID" sz="2400" dirty="0" err="1"/>
              <a:t>menghasilkan</a:t>
            </a:r>
            <a:r>
              <a:rPr lang="en-ID" sz="2400" dirty="0"/>
              <a:t> data </a:t>
            </a:r>
            <a:r>
              <a:rPr lang="en-ID" sz="2400" dirty="0" err="1"/>
              <a:t>luaran</a:t>
            </a:r>
            <a:r>
              <a:rPr lang="en-ID" sz="2400" dirty="0"/>
              <a:t> dan </a:t>
            </a:r>
            <a:r>
              <a:rPr lang="en-ID" sz="2400" dirty="0" err="1"/>
              <a:t>capaian</a:t>
            </a:r>
            <a:r>
              <a:rPr lang="en-ID" sz="2400" dirty="0"/>
              <a:t> </a:t>
            </a:r>
            <a:r>
              <a:rPr lang="en-ID" sz="2400" dirty="0" err="1"/>
              <a:t>pendidikan</a:t>
            </a:r>
            <a:r>
              <a:rPr lang="en-ID" sz="2400" dirty="0"/>
              <a:t> yang sahih, </a:t>
            </a:r>
            <a:r>
              <a:rPr lang="en-ID" sz="2400" dirty="0" err="1"/>
              <a:t>mencakup</a:t>
            </a:r>
            <a:r>
              <a:rPr lang="en-ID" sz="2400" dirty="0"/>
              <a:t> </a:t>
            </a:r>
            <a:r>
              <a:rPr lang="en-ID" sz="2400" dirty="0" err="1"/>
              <a:t>metoda</a:t>
            </a:r>
            <a:r>
              <a:rPr lang="en-ID" sz="2400" dirty="0"/>
              <a:t> yang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mengukur</a:t>
            </a:r>
            <a:r>
              <a:rPr lang="en-ID" sz="2400" dirty="0"/>
              <a:t> </a:t>
            </a:r>
            <a:r>
              <a:rPr lang="en-ID" sz="2400" dirty="0" err="1"/>
              <a:t>capaian</a:t>
            </a:r>
            <a:r>
              <a:rPr lang="en-ID" sz="2400" dirty="0"/>
              <a:t> </a:t>
            </a:r>
            <a:r>
              <a:rPr lang="en-ID" sz="2400" dirty="0" err="1"/>
              <a:t>pembelajaran</a:t>
            </a:r>
            <a:r>
              <a:rPr lang="en-ID" sz="2400" dirty="0"/>
              <a:t> </a:t>
            </a:r>
            <a:r>
              <a:rPr lang="en-ID" sz="2400" dirty="0" err="1"/>
              <a:t>lulusan</a:t>
            </a:r>
            <a:r>
              <a:rPr lang="en-ID" sz="2400" dirty="0"/>
              <a:t>, </a:t>
            </a:r>
            <a:r>
              <a:rPr lang="en-ID" sz="2400" dirty="0" err="1"/>
              <a:t>prestasi</a:t>
            </a:r>
            <a:r>
              <a:rPr lang="en-ID" sz="2400" dirty="0"/>
              <a:t> </a:t>
            </a:r>
            <a:r>
              <a:rPr lang="en-ID" sz="2400" dirty="0" err="1"/>
              <a:t>mahasiswa</a:t>
            </a:r>
            <a:r>
              <a:rPr lang="en-ID" sz="2400" dirty="0"/>
              <a:t>, </a:t>
            </a:r>
            <a:r>
              <a:rPr lang="en-ID" sz="2400" dirty="0" err="1"/>
              <a:t>efektivitas</a:t>
            </a:r>
            <a:r>
              <a:rPr lang="en-ID" sz="2400" dirty="0"/>
              <a:t> dan </a:t>
            </a:r>
            <a:r>
              <a:rPr lang="en-ID" sz="2400" dirty="0" err="1"/>
              <a:t>produktivitas</a:t>
            </a:r>
            <a:r>
              <a:rPr lang="en-ID" sz="2400" dirty="0"/>
              <a:t> </a:t>
            </a:r>
            <a:r>
              <a:rPr lang="en-ID" sz="2400" dirty="0" err="1"/>
              <a:t>pendidikan</a:t>
            </a:r>
            <a:r>
              <a:rPr lang="en-ID" sz="2400" dirty="0"/>
              <a:t>,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saing</a:t>
            </a:r>
            <a:r>
              <a:rPr lang="en-ID" sz="2400" dirty="0"/>
              <a:t> </a:t>
            </a:r>
            <a:r>
              <a:rPr lang="en-ID" sz="2400" dirty="0" err="1"/>
              <a:t>lulusan</a:t>
            </a:r>
            <a:r>
              <a:rPr lang="en-ID" sz="2400" dirty="0"/>
              <a:t>,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kinerja</a:t>
            </a:r>
            <a:r>
              <a:rPr lang="en-ID" sz="2400" dirty="0"/>
              <a:t> </a:t>
            </a:r>
            <a:r>
              <a:rPr lang="en-ID" sz="2400" dirty="0" err="1"/>
              <a:t>lulusan</a:t>
            </a:r>
            <a:r>
              <a:rPr lang="en-ID" sz="2400" dirty="0"/>
              <a:t>.</a:t>
            </a:r>
            <a:endParaRPr lang="en-ID" sz="14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Nilai rata-rata IPK </a:t>
            </a:r>
          </a:p>
          <a:p>
            <a:pPr lvl="1"/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pada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akademik</a:t>
            </a:r>
            <a:endParaRPr lang="en-US" sz="2000" dirty="0"/>
          </a:p>
          <a:p>
            <a:pPr lvl="1"/>
            <a:r>
              <a:rPr lang="en-US" sz="2000" dirty="0"/>
              <a:t>Rata-rata masa </a:t>
            </a:r>
            <a:r>
              <a:rPr lang="en-US" sz="2000" dirty="0" err="1"/>
              <a:t>studi</a:t>
            </a:r>
            <a:endParaRPr lang="en-US" sz="2000" dirty="0"/>
          </a:p>
          <a:p>
            <a:pPr lvl="1"/>
            <a:r>
              <a:rPr lang="en-US" sz="2000" dirty="0" err="1"/>
              <a:t>Persentase</a:t>
            </a:r>
            <a:r>
              <a:rPr lang="en-US" sz="2000" dirty="0"/>
              <a:t> </a:t>
            </a:r>
            <a:r>
              <a:rPr lang="en-US" sz="2000" dirty="0" err="1"/>
              <a:t>kelulusan</a:t>
            </a:r>
            <a:r>
              <a:rPr lang="en-US" sz="2000" dirty="0"/>
              <a:t>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endParaRPr lang="en-US" sz="2000" dirty="0"/>
          </a:p>
          <a:p>
            <a:pPr lvl="1"/>
            <a:r>
              <a:rPr lang="en-US" sz="2000" dirty="0" err="1"/>
              <a:t>Persentase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 </a:t>
            </a:r>
            <a:r>
              <a:rPr lang="en-US" sz="2000" dirty="0" err="1"/>
              <a:t>studi</a:t>
            </a:r>
            <a:endParaRPr lang="en-US" sz="2000" dirty="0"/>
          </a:p>
          <a:p>
            <a:pPr lvl="1"/>
            <a:r>
              <a:rPr lang="en-US" sz="2000" dirty="0" err="1"/>
              <a:t>Terlaksananya</a:t>
            </a:r>
            <a:r>
              <a:rPr lang="en-US" sz="2000" dirty="0"/>
              <a:t> </a:t>
            </a:r>
            <a:r>
              <a:rPr lang="en-US" sz="2000" i="1" dirty="0"/>
              <a:t>tracer study </a:t>
            </a:r>
            <a:r>
              <a:rPr lang="en-US" sz="2000" dirty="0"/>
              <a:t>yang </a:t>
            </a:r>
            <a:r>
              <a:rPr lang="en-US" sz="2000" dirty="0" err="1"/>
              <a:t>hasilnya</a:t>
            </a:r>
            <a:r>
              <a:rPr lang="en-US" sz="2000" dirty="0"/>
              <a:t> </a:t>
            </a:r>
            <a:r>
              <a:rPr lang="en-US" sz="2000" dirty="0" err="1"/>
              <a:t>disosialisasikan</a:t>
            </a:r>
            <a:r>
              <a:rPr lang="en-US" sz="2000" dirty="0"/>
              <a:t> dan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kurikulum</a:t>
            </a:r>
            <a:r>
              <a:rPr lang="en-US" sz="2000" dirty="0"/>
              <a:t> dan </a:t>
            </a:r>
            <a:r>
              <a:rPr lang="en-US" sz="2000" dirty="0" err="1"/>
              <a:t>pembelajaran</a:t>
            </a:r>
            <a:endParaRPr lang="en-US" sz="2000" dirty="0"/>
          </a:p>
          <a:p>
            <a:pPr lvl="1"/>
            <a:r>
              <a:rPr lang="en-US" sz="2000" dirty="0"/>
              <a:t>Waktu </a:t>
            </a:r>
            <a:r>
              <a:rPr lang="en-US" sz="2000" dirty="0" err="1"/>
              <a:t>tunggu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r>
              <a:rPr lang="en-US" sz="2000" dirty="0"/>
              <a:t> </a:t>
            </a:r>
            <a:r>
              <a:rPr lang="en-US" sz="2000" dirty="0" err="1"/>
              <a:t>prodi</a:t>
            </a:r>
            <a:endParaRPr lang="en-US" sz="2000" dirty="0"/>
          </a:p>
          <a:p>
            <a:pPr lvl="1"/>
            <a:r>
              <a:rPr lang="en-US" sz="2000" dirty="0" err="1"/>
              <a:t>Persentase</a:t>
            </a:r>
            <a:r>
              <a:rPr lang="en-US" sz="2000" dirty="0"/>
              <a:t> </a:t>
            </a:r>
            <a:r>
              <a:rPr lang="en-US" sz="2000" dirty="0" err="1"/>
              <a:t>kesesuaian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endParaRPr lang="en-US" sz="2000" dirty="0"/>
          </a:p>
          <a:p>
            <a:pPr lvl="1"/>
            <a:r>
              <a:rPr lang="en-US" sz="2000" dirty="0"/>
              <a:t>Tingkat dan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endParaRPr lang="en-US" sz="2000" dirty="0"/>
          </a:p>
          <a:p>
            <a:pPr lvl="1"/>
            <a:r>
              <a:rPr lang="en-US" sz="2000" dirty="0" err="1"/>
              <a:t>Terlaksananya</a:t>
            </a:r>
            <a:r>
              <a:rPr lang="en-US" sz="2000" dirty="0"/>
              <a:t> </a:t>
            </a:r>
            <a:r>
              <a:rPr lang="en-US" sz="2000" dirty="0" err="1"/>
              <a:t>survei</a:t>
            </a:r>
            <a:r>
              <a:rPr lang="en-US" sz="2000" dirty="0"/>
              <a:t> </a:t>
            </a:r>
            <a:r>
              <a:rPr lang="en-US" sz="2000" dirty="0" err="1"/>
              <a:t>kepuasan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tersistem</a:t>
            </a:r>
            <a:r>
              <a:rPr lang="en-US" sz="2000" dirty="0"/>
              <a:t> dan </a:t>
            </a:r>
            <a:r>
              <a:rPr lang="en-US" sz="2000" dirty="0" err="1"/>
              <a:t>berkala</a:t>
            </a:r>
            <a:r>
              <a:rPr lang="en-US" sz="2000" dirty="0"/>
              <a:t>, dan </a:t>
            </a:r>
            <a:r>
              <a:rPr lang="en-US" sz="2000" dirty="0" err="1"/>
              <a:t>hasilnya</a:t>
            </a:r>
            <a:r>
              <a:rPr lang="en-US" sz="2000" dirty="0"/>
              <a:t> </a:t>
            </a:r>
            <a:r>
              <a:rPr lang="en-US" sz="2000" dirty="0" err="1"/>
              <a:t>dilaporkan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UPPS/Prodi</a:t>
            </a:r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89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7CEA8-4720-472A-847F-EF130331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86503-F904-4903-929D-85C19364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22AD5-1BBF-43C4-B9FD-FE1FF2E00FF1}" type="slidenum">
              <a:rPr lang="en-US" altLang="id-ID" smtClean="0"/>
              <a:pPr>
                <a:defRPr/>
              </a:pPr>
              <a:t>2</a:t>
            </a:fld>
            <a:endParaRPr lang="en-US" alt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ED264-E6EC-482D-9EF9-96C3AEA885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6090" y="4648200"/>
            <a:ext cx="7886700" cy="15001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i="1" dirty="0" err="1">
                <a:solidFill>
                  <a:srgbClr val="FF9900"/>
                </a:solidFill>
                <a:latin typeface="Arial Rounded MT Bold" panose="020F0704030504030204" pitchFamily="34" charset="0"/>
              </a:rPr>
              <a:t>Sebuah</a:t>
            </a:r>
            <a:r>
              <a:rPr lang="en-US" sz="3600" i="1" dirty="0">
                <a:solidFill>
                  <a:srgbClr val="FF99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i="1" dirty="0" err="1">
                <a:solidFill>
                  <a:srgbClr val="FF9900"/>
                </a:solidFill>
                <a:latin typeface="Arial Rounded MT Bold" panose="020F0704030504030204" pitchFamily="34" charset="0"/>
              </a:rPr>
              <a:t>Paradigma</a:t>
            </a:r>
            <a:r>
              <a:rPr lang="en-US" sz="3600" i="1" dirty="0">
                <a:solidFill>
                  <a:srgbClr val="FF99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i="1" dirty="0" err="1">
                <a:solidFill>
                  <a:srgbClr val="FF9900"/>
                </a:solidFill>
                <a:latin typeface="Arial Rounded MT Bold" panose="020F0704030504030204" pitchFamily="34" charset="0"/>
              </a:rPr>
              <a:t>Baru</a:t>
            </a:r>
            <a:endParaRPr lang="en-US" sz="3600" i="1" dirty="0">
              <a:solidFill>
                <a:srgbClr val="FF9900"/>
              </a:solidFill>
              <a:latin typeface="Arial Rounded MT Bold" panose="020F0704030504030204" pitchFamily="34" charset="0"/>
            </a:endParaRPr>
          </a:p>
          <a:p>
            <a:pPr marL="0" indent="0" algn="r">
              <a:buNone/>
            </a:pPr>
            <a:r>
              <a:rPr lang="en-ID" sz="2400" i="1" dirty="0" err="1">
                <a:solidFill>
                  <a:srgbClr val="C07200"/>
                </a:solidFill>
                <a:latin typeface="Arial Rounded MT Bold" panose="020F0704030504030204" pitchFamily="34" charset="0"/>
              </a:rPr>
              <a:t>kredibilitas</a:t>
            </a:r>
            <a:r>
              <a:rPr lang="en-ID" sz="2400" i="1" dirty="0">
                <a:solidFill>
                  <a:srgbClr val="C07200"/>
                </a:solidFill>
                <a:latin typeface="Arial Rounded MT Bold" panose="020F0704030504030204" pitchFamily="34" charset="0"/>
              </a:rPr>
              <a:t>, </a:t>
            </a:r>
            <a:r>
              <a:rPr lang="en-ID" sz="2400" i="1" dirty="0" err="1">
                <a:solidFill>
                  <a:srgbClr val="C07200"/>
                </a:solidFill>
                <a:latin typeface="Arial Rounded MT Bold" panose="020F0704030504030204" pitchFamily="34" charset="0"/>
              </a:rPr>
              <a:t>transparansi</a:t>
            </a:r>
            <a:r>
              <a:rPr lang="en-ID" sz="2400" i="1" dirty="0">
                <a:solidFill>
                  <a:srgbClr val="C07200"/>
                </a:solidFill>
                <a:latin typeface="Arial Rounded MT Bold" panose="020F0704030504030204" pitchFamily="34" charset="0"/>
              </a:rPr>
              <a:t>, </a:t>
            </a:r>
            <a:r>
              <a:rPr lang="en-ID" sz="2400" i="1" dirty="0" err="1">
                <a:solidFill>
                  <a:srgbClr val="C07200"/>
                </a:solidFill>
                <a:latin typeface="Arial Rounded MT Bold" panose="020F0704030504030204" pitchFamily="34" charset="0"/>
              </a:rPr>
              <a:t>akuntabilitas</a:t>
            </a:r>
            <a:r>
              <a:rPr lang="en-ID" sz="2400" i="1" dirty="0">
                <a:solidFill>
                  <a:srgbClr val="C07200"/>
                </a:solidFill>
                <a:latin typeface="Arial Rounded MT Bold" panose="020F0704030504030204" pitchFamily="34" charset="0"/>
              </a:rPr>
              <a:t>, </a:t>
            </a:r>
            <a:br>
              <a:rPr lang="en-ID" sz="2400" i="1" dirty="0">
                <a:solidFill>
                  <a:srgbClr val="C07200"/>
                </a:solidFill>
                <a:latin typeface="Arial Rounded MT Bold" panose="020F0704030504030204" pitchFamily="34" charset="0"/>
              </a:rPr>
            </a:br>
            <a:r>
              <a:rPr lang="en-ID" sz="2400" i="1" dirty="0" err="1">
                <a:solidFill>
                  <a:srgbClr val="C07200"/>
                </a:solidFill>
                <a:latin typeface="Arial Rounded MT Bold" panose="020F0704030504030204" pitchFamily="34" charset="0"/>
              </a:rPr>
              <a:t>tanggung</a:t>
            </a:r>
            <a:r>
              <a:rPr lang="en-ID" sz="2400" i="1" dirty="0">
                <a:solidFill>
                  <a:srgbClr val="C072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i="1" dirty="0" err="1">
                <a:solidFill>
                  <a:srgbClr val="C07200"/>
                </a:solidFill>
                <a:latin typeface="Arial Rounded MT Bold" panose="020F0704030504030204" pitchFamily="34" charset="0"/>
              </a:rPr>
              <a:t>jawab</a:t>
            </a:r>
            <a:r>
              <a:rPr lang="en-ID" sz="2400" i="1" dirty="0">
                <a:solidFill>
                  <a:srgbClr val="C07200"/>
                </a:solidFill>
                <a:latin typeface="Arial Rounded MT Bold" panose="020F0704030504030204" pitchFamily="34" charset="0"/>
              </a:rPr>
              <a:t> dan </a:t>
            </a:r>
            <a:r>
              <a:rPr lang="en-ID" sz="2400" i="1" dirty="0" err="1">
                <a:solidFill>
                  <a:srgbClr val="C07200"/>
                </a:solidFill>
                <a:latin typeface="Arial Rounded MT Bold" panose="020F0704030504030204" pitchFamily="34" charset="0"/>
              </a:rPr>
              <a:t>keadilan</a:t>
            </a:r>
            <a:endParaRPr lang="en-ID" sz="2400" i="1" dirty="0">
              <a:solidFill>
                <a:srgbClr val="C072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C83ACB-8EFC-4628-AB34-BFA263F18D68}"/>
              </a:ext>
            </a:extLst>
          </p:cNvPr>
          <p:cNvSpPr txBox="1">
            <a:spLocks/>
          </p:cNvSpPr>
          <p:nvPr/>
        </p:nvSpPr>
        <p:spPr>
          <a:xfrm>
            <a:off x="466090" y="457200"/>
            <a:ext cx="3276600" cy="32570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844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sz="3600" dirty="0" err="1">
                <a:latin typeface="Arial Black" panose="020B0A04020102020204" pitchFamily="34" charset="0"/>
              </a:rPr>
              <a:t>Sistem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 err="1">
                <a:latin typeface="Arial Black" panose="020B0A04020102020204" pitchFamily="34" charset="0"/>
              </a:rPr>
              <a:t>Penjaminan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 err="1">
                <a:latin typeface="Arial Black" panose="020B0A04020102020204" pitchFamily="34" charset="0"/>
              </a:rPr>
              <a:t>Mutu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Internal</a:t>
            </a:r>
            <a:endParaRPr lang="en-ID" sz="5400" dirty="0"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244AA5-943B-4EB9-8160-D196B065C13E}"/>
              </a:ext>
            </a:extLst>
          </p:cNvPr>
          <p:cNvSpPr txBox="1">
            <a:spLocks/>
          </p:cNvSpPr>
          <p:nvPr/>
        </p:nvSpPr>
        <p:spPr>
          <a:xfrm>
            <a:off x="5401310" y="457200"/>
            <a:ext cx="3276600" cy="32570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8440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sz="3600" i="1" dirty="0">
                <a:latin typeface="Arial Black" panose="020B0A04020102020204" pitchFamily="34" charset="0"/>
              </a:rPr>
              <a:t>Good University Governance </a:t>
            </a:r>
            <a:endParaRPr lang="en-ID" sz="54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59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66B886-75F1-4673-9324-57993283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Academic Excellence Perspective</a:t>
            </a:r>
            <a:br>
              <a:rPr lang="en-US" i="1" dirty="0"/>
            </a:br>
            <a:r>
              <a:rPr lang="en-US" sz="2800" dirty="0" err="1"/>
              <a:t>Tugas</a:t>
            </a:r>
            <a:r>
              <a:rPr lang="en-US" sz="2800" dirty="0"/>
              <a:t> dan </a:t>
            </a:r>
            <a:r>
              <a:rPr lang="en-US" sz="2800" dirty="0" err="1"/>
              <a:t>kewajiban</a:t>
            </a:r>
            <a:r>
              <a:rPr lang="en-US" sz="2800" dirty="0"/>
              <a:t> Program </a:t>
            </a:r>
            <a:r>
              <a:rPr lang="en-US" sz="2800" dirty="0" err="1"/>
              <a:t>Studi</a:t>
            </a:r>
            <a:endParaRPr lang="en-ID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B8AD34-6949-4521-8FED-D53E42AF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209799"/>
            <a:ext cx="7886700" cy="428307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ID" b="1" dirty="0" err="1"/>
              <a:t>Standar</a:t>
            </a:r>
            <a:r>
              <a:rPr lang="en-ID" b="1" dirty="0"/>
              <a:t> Isi </a:t>
            </a:r>
            <a:r>
              <a:rPr lang="en-ID" b="1" dirty="0" err="1"/>
              <a:t>Pembelajaran</a:t>
            </a:r>
            <a:endParaRPr lang="en-ID" b="1" dirty="0"/>
          </a:p>
          <a:p>
            <a:pPr lvl="1"/>
            <a:r>
              <a:rPr lang="en-US" sz="2400" dirty="0" err="1"/>
              <a:t>Tersedianya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Kurikulum</a:t>
            </a:r>
            <a:r>
              <a:rPr lang="en-US" sz="2400" dirty="0"/>
              <a:t> Prodi yang </a:t>
            </a:r>
            <a:r>
              <a:rPr lang="en-US" sz="2400" dirty="0" err="1"/>
              <a:t>mencakup</a:t>
            </a:r>
            <a:r>
              <a:rPr lang="en-US" sz="2400" dirty="0"/>
              <a:t> : </a:t>
            </a:r>
          </a:p>
          <a:p>
            <a:pPr marL="1301277" lvl="2" indent="-457200">
              <a:buFont typeface="+mj-lt"/>
              <a:buAutoNum type="alphaLcParenR"/>
            </a:pPr>
            <a:r>
              <a:rPr lang="en-US" sz="2000" dirty="0" err="1"/>
              <a:t>Kesesuaian</a:t>
            </a:r>
            <a:r>
              <a:rPr lang="en-US" sz="2000" dirty="0"/>
              <a:t>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profil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r>
              <a:rPr lang="en-US" sz="2000" dirty="0"/>
              <a:t> dan </a:t>
            </a:r>
            <a:r>
              <a:rPr lang="en-US" sz="2000" dirty="0" err="1"/>
              <a:t>jenjang</a:t>
            </a:r>
            <a:r>
              <a:rPr lang="en-US" sz="2000" dirty="0"/>
              <a:t> KKNI/SKKNI yang </a:t>
            </a:r>
            <a:r>
              <a:rPr lang="en-US" sz="2000" dirty="0" err="1"/>
              <a:t>sesuai</a:t>
            </a:r>
            <a:r>
              <a:rPr lang="en-US" sz="2000" dirty="0"/>
              <a:t>.</a:t>
            </a:r>
          </a:p>
          <a:p>
            <a:pPr marL="1301277" lvl="2" indent="-457200">
              <a:buFont typeface="+mj-lt"/>
              <a:buAutoNum type="alphaLcParenR"/>
            </a:pP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eksternal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saran/</a:t>
            </a:r>
            <a:r>
              <a:rPr lang="en-US" sz="2000" dirty="0" err="1"/>
              <a:t>masukan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eksternal</a:t>
            </a:r>
            <a:r>
              <a:rPr lang="en-US" sz="2000" dirty="0"/>
              <a:t> (</a:t>
            </a:r>
            <a:r>
              <a:rPr lang="en-US" sz="2000" dirty="0" err="1"/>
              <a:t>asosiasi</a:t>
            </a:r>
            <a:r>
              <a:rPr lang="en-US" sz="2000" dirty="0"/>
              <a:t>, alumni dan </a:t>
            </a:r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r>
              <a:rPr lang="en-US" sz="2000" dirty="0"/>
              <a:t>).</a:t>
            </a:r>
          </a:p>
          <a:p>
            <a:pPr marL="1301277" lvl="2" indent="-457200">
              <a:buFont typeface="+mj-lt"/>
              <a:buAutoNum type="alphaLcParenR"/>
            </a:pPr>
            <a:r>
              <a:rPr lang="en-US" sz="2000" dirty="0" err="1"/>
              <a:t>Ketepatan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kurikulum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pembentukan</a:t>
            </a:r>
            <a:r>
              <a:rPr lang="en-US" sz="2000" dirty="0"/>
              <a:t>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.</a:t>
            </a:r>
          </a:p>
          <a:p>
            <a:pPr marL="1301277" lvl="2" indent="-457200">
              <a:buFont typeface="+mj-lt"/>
              <a:buAutoNum type="alphaLcParenR"/>
            </a:pPr>
            <a:r>
              <a:rPr lang="en-US" sz="2000" dirty="0" err="1"/>
              <a:t>Ketersediaan</a:t>
            </a:r>
            <a:r>
              <a:rPr lang="en-US" sz="2000" dirty="0"/>
              <a:t> </a:t>
            </a:r>
            <a:r>
              <a:rPr lang="en-US" sz="2000" dirty="0" err="1"/>
              <a:t>pemetaan</a:t>
            </a:r>
            <a:r>
              <a:rPr lang="en-US" sz="2000" dirty="0"/>
              <a:t>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,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kajian</a:t>
            </a:r>
            <a:r>
              <a:rPr lang="en-US" sz="2000" dirty="0"/>
              <a:t> dan </a:t>
            </a:r>
            <a:r>
              <a:rPr lang="en-US" sz="2000" dirty="0" err="1"/>
              <a:t>matakuliah</a:t>
            </a:r>
            <a:r>
              <a:rPr lang="en-US" sz="2000" dirty="0"/>
              <a:t> (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dokumen</a:t>
            </a:r>
            <a:r>
              <a:rPr lang="en-US" sz="2000" dirty="0"/>
              <a:t> </a:t>
            </a:r>
            <a:r>
              <a:rPr lang="en-US" sz="2000" dirty="0" err="1"/>
              <a:t>sejenis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).</a:t>
            </a:r>
          </a:p>
          <a:p>
            <a:pPr marL="1301277" lvl="2" indent="-457200">
              <a:buFont typeface="+mj-lt"/>
              <a:buAutoNum type="alphaLcParenR"/>
            </a:pP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diakses</a:t>
            </a:r>
            <a:r>
              <a:rPr lang="en-US" sz="2000" dirty="0"/>
              <a:t> oleh </a:t>
            </a:r>
            <a:r>
              <a:rPr lang="en-US" sz="2000" dirty="0" err="1"/>
              <a:t>dosen</a:t>
            </a:r>
            <a:r>
              <a:rPr lang="en-US" sz="2000" dirty="0"/>
              <a:t>.</a:t>
            </a:r>
          </a:p>
          <a:p>
            <a:pPr lvl="1"/>
            <a:r>
              <a:rPr lang="en-US" sz="2400" dirty="0" err="1"/>
              <a:t>Terlaksananya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> dan </a:t>
            </a:r>
            <a:r>
              <a:rPr lang="en-US" sz="2400" dirty="0" err="1"/>
              <a:t>pemutakhiran</a:t>
            </a:r>
            <a:r>
              <a:rPr lang="en-US" sz="2400" dirty="0"/>
              <a:t> </a:t>
            </a:r>
            <a:r>
              <a:rPr lang="en-US" sz="2400" dirty="0" err="1"/>
              <a:t>kurikulum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berkala</a:t>
            </a:r>
            <a:r>
              <a:rPr lang="en-US" sz="2400" dirty="0"/>
              <a:t>.</a:t>
            </a:r>
          </a:p>
          <a:p>
            <a:pPr marL="1301277" lvl="2" indent="-457200">
              <a:buFont typeface="+mj-lt"/>
              <a:buAutoNum type="alphaLcParenR"/>
            </a:pPr>
            <a:endParaRPr lang="en-US" sz="1831" dirty="0"/>
          </a:p>
          <a:p>
            <a:pPr lvl="1"/>
            <a:endParaRPr lang="en-US" sz="1230" dirty="0"/>
          </a:p>
        </p:txBody>
      </p:sp>
    </p:spTree>
    <p:extLst>
      <p:ext uri="{BB962C8B-B14F-4D97-AF65-F5344CB8AC3E}">
        <p14:creationId xmlns:p14="http://schemas.microsoft.com/office/powerpoint/2010/main" val="39402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66B886-75F1-4673-9324-57993283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Academic Excellence Perspective</a:t>
            </a:r>
            <a:br>
              <a:rPr lang="en-US" i="1" dirty="0"/>
            </a:br>
            <a:r>
              <a:rPr lang="en-US" sz="2800" dirty="0" err="1"/>
              <a:t>Tugas</a:t>
            </a:r>
            <a:r>
              <a:rPr lang="en-US" sz="2800" dirty="0"/>
              <a:t> dan </a:t>
            </a:r>
            <a:r>
              <a:rPr lang="en-US" sz="2800" dirty="0" err="1"/>
              <a:t>kewajiban</a:t>
            </a:r>
            <a:r>
              <a:rPr lang="en-US" sz="2800" dirty="0"/>
              <a:t> Program </a:t>
            </a:r>
            <a:r>
              <a:rPr lang="en-US" sz="2800" dirty="0" err="1"/>
              <a:t>Studi</a:t>
            </a:r>
            <a:endParaRPr lang="en-ID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B8AD34-6949-4521-8FED-D53E42AF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209799"/>
            <a:ext cx="7886700" cy="4283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ID" b="1" dirty="0" err="1"/>
              <a:t>Standar</a:t>
            </a:r>
            <a:r>
              <a:rPr lang="en-ID" b="1" dirty="0"/>
              <a:t> Proses </a:t>
            </a:r>
            <a:r>
              <a:rPr lang="en-ID" b="1" dirty="0" err="1"/>
              <a:t>Pembelajaran</a:t>
            </a:r>
            <a:endParaRPr lang="en-ID" b="1" dirty="0"/>
          </a:p>
          <a:p>
            <a:pPr lvl="1"/>
            <a:r>
              <a:rPr lang="en-US" sz="2400" dirty="0" err="1"/>
              <a:t>Ketersediaan</a:t>
            </a:r>
            <a:r>
              <a:rPr lang="en-US" sz="2400" dirty="0"/>
              <a:t> RPS dan RTM. </a:t>
            </a:r>
          </a:p>
          <a:p>
            <a:pPr lvl="1"/>
            <a:r>
              <a:rPr lang="en-ID" sz="2400" dirty="0" err="1"/>
              <a:t>Keterlaksanaan</a:t>
            </a:r>
            <a:r>
              <a:rPr lang="en-ID" sz="2400" dirty="0"/>
              <a:t> </a:t>
            </a:r>
            <a:r>
              <a:rPr lang="en-ID" sz="2400" b="1" dirty="0"/>
              <a:t>proses</a:t>
            </a:r>
            <a:r>
              <a:rPr lang="en-ID" sz="2400" dirty="0"/>
              <a:t> </a:t>
            </a:r>
            <a:r>
              <a:rPr lang="en-ID" sz="2400" dirty="0" err="1"/>
              <a:t>pembelajaran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RPS dan RTM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dirancang</a:t>
            </a:r>
            <a:r>
              <a:rPr lang="en-ID" sz="2400" dirty="0"/>
              <a:t>.</a:t>
            </a:r>
            <a:endParaRPr lang="en-US" sz="2400" dirty="0"/>
          </a:p>
          <a:p>
            <a:pPr lvl="1"/>
            <a:r>
              <a:rPr lang="nb-NO" sz="2400" dirty="0"/>
              <a:t>Monitoring dan Evaluasi Proses Pembelajaran</a:t>
            </a:r>
          </a:p>
          <a:p>
            <a:pPr lvl="1"/>
            <a:endParaRPr lang="en-US" sz="2031" dirty="0"/>
          </a:p>
          <a:p>
            <a:pPr marL="457200" indent="-457200">
              <a:buFont typeface="+mj-lt"/>
              <a:buAutoNum type="arabicPeriod" startAt="3"/>
            </a:pPr>
            <a:r>
              <a:rPr lang="en-ID" sz="2400" b="1" dirty="0" err="1"/>
              <a:t>Standar</a:t>
            </a:r>
            <a:r>
              <a:rPr lang="en-ID" sz="2400" b="1" dirty="0"/>
              <a:t> </a:t>
            </a:r>
            <a:r>
              <a:rPr lang="en-ID" sz="2400" b="1" dirty="0" err="1"/>
              <a:t>Penilaian</a:t>
            </a:r>
            <a:r>
              <a:rPr lang="en-ID" sz="2400" b="1" dirty="0"/>
              <a:t> </a:t>
            </a:r>
            <a:r>
              <a:rPr lang="en-ID" sz="2400" b="1" dirty="0" err="1"/>
              <a:t>Pembelajaran</a:t>
            </a:r>
            <a:endParaRPr lang="en-ID" sz="2400" b="1" dirty="0"/>
          </a:p>
          <a:p>
            <a:pPr lvl="1"/>
            <a:r>
              <a:rPr lang="en-US" sz="2200" dirty="0" err="1"/>
              <a:t>Terlaksananya</a:t>
            </a:r>
            <a:r>
              <a:rPr lang="en-US" sz="2200" dirty="0"/>
              <a:t> </a:t>
            </a:r>
            <a:r>
              <a:rPr lang="en-US" sz="2200" dirty="0" err="1"/>
              <a:t>penilaian</a:t>
            </a:r>
            <a:r>
              <a:rPr lang="en-US" sz="2200" dirty="0"/>
              <a:t> dan </a:t>
            </a:r>
            <a:r>
              <a:rPr lang="en-US" sz="2200" dirty="0" err="1"/>
              <a:t>teknik</a:t>
            </a:r>
            <a:r>
              <a:rPr lang="en-US" sz="2200" dirty="0"/>
              <a:t> </a:t>
            </a:r>
            <a:r>
              <a:rPr lang="en-US" sz="2200" dirty="0" err="1"/>
              <a:t>penilaian</a:t>
            </a:r>
            <a:r>
              <a:rPr lang="en-US" sz="2200" dirty="0"/>
              <a:t> </a:t>
            </a:r>
            <a:r>
              <a:rPr lang="en-US" sz="2200" dirty="0" err="1"/>
              <a:t>pembelajaran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standar</a:t>
            </a:r>
            <a:r>
              <a:rPr lang="en-US" sz="2200" dirty="0"/>
              <a:t> yang </a:t>
            </a:r>
            <a:r>
              <a:rPr lang="en-US" sz="2200" dirty="0" err="1"/>
              <a:t>berlaku</a:t>
            </a:r>
            <a:r>
              <a:rPr lang="en-US" sz="2200" dirty="0"/>
              <a:t>.</a:t>
            </a:r>
            <a:endParaRPr lang="en-US" sz="2570" dirty="0"/>
          </a:p>
          <a:p>
            <a:pPr lvl="1"/>
            <a:endParaRPr lang="en-US" sz="1230" dirty="0"/>
          </a:p>
        </p:txBody>
      </p:sp>
    </p:spTree>
    <p:extLst>
      <p:ext uri="{BB962C8B-B14F-4D97-AF65-F5344CB8AC3E}">
        <p14:creationId xmlns:p14="http://schemas.microsoft.com/office/powerpoint/2010/main" val="41126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66B886-75F1-4673-9324-57993283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Academic Excellence Perspective</a:t>
            </a:r>
            <a:br>
              <a:rPr lang="en-US" i="1" dirty="0"/>
            </a:br>
            <a:r>
              <a:rPr lang="en-US" sz="2800" dirty="0" err="1"/>
              <a:t>Tugas</a:t>
            </a:r>
            <a:r>
              <a:rPr lang="en-US" sz="2800" dirty="0"/>
              <a:t> dan </a:t>
            </a:r>
            <a:r>
              <a:rPr lang="en-US" sz="2800" dirty="0" err="1"/>
              <a:t>kewajiban</a:t>
            </a:r>
            <a:r>
              <a:rPr lang="en-US" sz="2800" dirty="0"/>
              <a:t> Program </a:t>
            </a:r>
            <a:r>
              <a:rPr lang="en-US" sz="2800" dirty="0" err="1"/>
              <a:t>Studi</a:t>
            </a:r>
            <a:endParaRPr lang="en-ID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B8AD34-6949-4521-8FED-D53E42AF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209799"/>
            <a:ext cx="7886700" cy="42830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ID" sz="2800" b="1" dirty="0" err="1"/>
              <a:t>Standar</a:t>
            </a:r>
            <a:r>
              <a:rPr lang="en-ID" sz="2800" b="1" dirty="0"/>
              <a:t> </a:t>
            </a:r>
            <a:r>
              <a:rPr lang="en-ID" sz="2800" b="1" dirty="0" err="1"/>
              <a:t>Pengelolaan</a:t>
            </a:r>
            <a:r>
              <a:rPr lang="en-ID" sz="2800" b="1" dirty="0"/>
              <a:t> </a:t>
            </a:r>
            <a:r>
              <a:rPr lang="en-ID" sz="2800" b="1" dirty="0" err="1"/>
              <a:t>Pembelajaran</a:t>
            </a:r>
            <a:endParaRPr lang="en-ID" sz="2800" b="1" dirty="0"/>
          </a:p>
          <a:p>
            <a:pPr lvl="1"/>
            <a:r>
              <a:rPr lang="en-ID" sz="2400" dirty="0" err="1"/>
              <a:t>Keterlaksanaan</a:t>
            </a:r>
            <a:r>
              <a:rPr lang="en-ID" sz="2400" dirty="0"/>
              <a:t> Proses </a:t>
            </a:r>
            <a:r>
              <a:rPr lang="en-ID" sz="2400" dirty="0" err="1"/>
              <a:t>Pembelajaran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peraturan</a:t>
            </a:r>
            <a:r>
              <a:rPr lang="en-ID" sz="2400" dirty="0"/>
              <a:t>:</a:t>
            </a:r>
          </a:p>
          <a:p>
            <a:pPr lvl="2"/>
            <a:r>
              <a:rPr lang="en-ID" sz="2000" dirty="0"/>
              <a:t>16 kali </a:t>
            </a:r>
            <a:r>
              <a:rPr lang="en-ID" sz="2000" dirty="0" err="1"/>
              <a:t>tatap</a:t>
            </a:r>
            <a:r>
              <a:rPr lang="en-ID" sz="2000" dirty="0"/>
              <a:t> </a:t>
            </a:r>
            <a:r>
              <a:rPr lang="en-ID" sz="2000" dirty="0" err="1"/>
              <a:t>muka</a:t>
            </a:r>
            <a:r>
              <a:rPr lang="en-ID" sz="2000" dirty="0"/>
              <a:t> (</a:t>
            </a:r>
            <a:r>
              <a:rPr lang="en-ID" sz="2000" dirty="0" err="1"/>
              <a:t>termasuk</a:t>
            </a:r>
            <a:r>
              <a:rPr lang="en-ID" sz="2000" dirty="0"/>
              <a:t> UTS dan UAS);</a:t>
            </a:r>
          </a:p>
          <a:p>
            <a:pPr lvl="2"/>
            <a:r>
              <a:rPr lang="en-ID" sz="2000" dirty="0"/>
              <a:t>Semester </a:t>
            </a:r>
            <a:r>
              <a:rPr lang="en-ID" sz="2000" dirty="0" err="1"/>
              <a:t>Pendek</a:t>
            </a:r>
            <a:r>
              <a:rPr lang="en-ID" sz="2000" dirty="0"/>
              <a:t>.</a:t>
            </a:r>
          </a:p>
          <a:p>
            <a:pPr lvl="2"/>
            <a:endParaRPr lang="en-ID" sz="1800" dirty="0"/>
          </a:p>
          <a:p>
            <a:pPr lvl="1"/>
            <a:r>
              <a:rPr lang="en-ID" sz="2400" dirty="0" err="1"/>
              <a:t>Ketersediaan</a:t>
            </a:r>
            <a:r>
              <a:rPr lang="en-ID" sz="2400" dirty="0"/>
              <a:t> dan </a:t>
            </a:r>
            <a:r>
              <a:rPr lang="en-ID" sz="2400" dirty="0" err="1"/>
              <a:t>keterlaksanaan</a:t>
            </a:r>
            <a:r>
              <a:rPr lang="en-ID" sz="2400" dirty="0"/>
              <a:t> </a:t>
            </a:r>
            <a:r>
              <a:rPr lang="en-ID" sz="2400" dirty="0" err="1"/>
              <a:t>Dokumen</a:t>
            </a:r>
            <a:r>
              <a:rPr lang="en-ID" sz="2400" dirty="0"/>
              <a:t> </a:t>
            </a:r>
            <a:r>
              <a:rPr lang="en-ID" sz="2400" dirty="0" err="1"/>
              <a:t>Rencana</a:t>
            </a:r>
            <a:r>
              <a:rPr lang="en-ID" sz="2400" dirty="0"/>
              <a:t> </a:t>
            </a:r>
            <a:r>
              <a:rPr lang="en-ID" sz="2400" dirty="0" err="1"/>
              <a:t>Pengembangan</a:t>
            </a:r>
            <a:r>
              <a:rPr lang="en-ID" sz="2400" dirty="0"/>
              <a:t> </a:t>
            </a:r>
            <a:r>
              <a:rPr lang="en-ID" sz="2400" dirty="0" err="1"/>
              <a:t>Akademik</a:t>
            </a:r>
            <a:r>
              <a:rPr lang="en-ID" sz="2400" dirty="0"/>
              <a:t> Prodi.</a:t>
            </a:r>
          </a:p>
          <a:p>
            <a:pPr lvl="1"/>
            <a:r>
              <a:rPr lang="en-ID" sz="2400" dirty="0" err="1"/>
              <a:t>Ketersediaan</a:t>
            </a:r>
            <a:r>
              <a:rPr lang="en-ID" sz="2400" dirty="0"/>
              <a:t> dan </a:t>
            </a:r>
            <a:r>
              <a:rPr lang="en-ID" sz="2400" dirty="0" err="1"/>
              <a:t>keterlaksanaan</a:t>
            </a:r>
            <a:r>
              <a:rPr lang="en-ID" sz="2400" dirty="0"/>
              <a:t> </a:t>
            </a:r>
            <a:r>
              <a:rPr lang="en-ID" sz="2400" dirty="0" err="1"/>
              <a:t>Dokumen</a:t>
            </a:r>
            <a:r>
              <a:rPr lang="en-ID" sz="2400" dirty="0"/>
              <a:t> </a:t>
            </a:r>
            <a:r>
              <a:rPr lang="en-ID" sz="2400" dirty="0" err="1"/>
              <a:t>Renop</a:t>
            </a:r>
            <a:r>
              <a:rPr lang="en-ID" sz="2400" dirty="0"/>
              <a:t>.</a:t>
            </a:r>
          </a:p>
          <a:p>
            <a:pPr lvl="1"/>
            <a:endParaRPr lang="en-ID" sz="2400" dirty="0"/>
          </a:p>
          <a:p>
            <a:pPr marL="514350" indent="-514350">
              <a:buFont typeface="+mj-lt"/>
              <a:buAutoNum type="arabicPeriod" startAt="5"/>
            </a:pPr>
            <a:endParaRPr lang="en-US" sz="28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09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15CDA9-8765-49A2-B68B-F9B73E69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Semester </a:t>
            </a:r>
            <a:r>
              <a:rPr lang="en-US" dirty="0" err="1"/>
              <a:t>Genap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err="1"/>
              <a:t>Akademik</a:t>
            </a:r>
            <a:r>
              <a:rPr lang="en-US" sz="2800" dirty="0"/>
              <a:t> 2019-2020</a:t>
            </a:r>
            <a:endParaRPr lang="en-ID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4E4260-FD5F-4DE2-844F-E029B50F6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KKM</a:t>
            </a:r>
          </a:p>
          <a:p>
            <a:pPr lvl="1"/>
            <a:r>
              <a:rPr lang="en-US" dirty="0" err="1"/>
              <a:t>Disarankan</a:t>
            </a:r>
            <a:r>
              <a:rPr lang="en-US" dirty="0"/>
              <a:t> 1 orang KKM </a:t>
            </a:r>
            <a:r>
              <a:rPr lang="en-US" dirty="0" err="1"/>
              <a:t>menangani</a:t>
            </a:r>
            <a:r>
              <a:rPr lang="en-US" dirty="0"/>
              <a:t> 2 Prodi.</a:t>
            </a:r>
          </a:p>
          <a:p>
            <a:pPr lvl="1"/>
            <a:endParaRPr lang="en-US" dirty="0"/>
          </a:p>
          <a:p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monev</a:t>
            </a:r>
            <a:r>
              <a:rPr lang="en-US" dirty="0"/>
              <a:t> oleh KKM – </a:t>
            </a:r>
            <a:r>
              <a:rPr lang="en-US" dirty="0" err="1"/>
              <a:t>sepanjang</a:t>
            </a:r>
            <a:r>
              <a:rPr lang="en-US" dirty="0"/>
              <a:t> Semester </a:t>
            </a:r>
            <a:r>
              <a:rPr lang="en-US" dirty="0" err="1"/>
              <a:t>Genap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Akan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KKM.</a:t>
            </a:r>
          </a:p>
          <a:p>
            <a:endParaRPr lang="en-US" dirty="0"/>
          </a:p>
          <a:p>
            <a:r>
              <a:rPr lang="en-US" dirty="0" err="1"/>
              <a:t>Pelaksanaan</a:t>
            </a:r>
            <a:r>
              <a:rPr lang="en-US" dirty="0"/>
              <a:t> AMI oleh Auditor – </a:t>
            </a:r>
            <a:r>
              <a:rPr lang="en-US" dirty="0" err="1"/>
              <a:t>akhir</a:t>
            </a:r>
            <a:r>
              <a:rPr lang="en-US" dirty="0"/>
              <a:t> semester </a:t>
            </a:r>
            <a:r>
              <a:rPr lang="en-US" dirty="0" err="1"/>
              <a:t>Genap</a:t>
            </a:r>
            <a:r>
              <a:rPr lang="en-US" dirty="0"/>
              <a:t> TA 2019-2020 (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Agustus</a:t>
            </a:r>
            <a:r>
              <a:rPr lang="en-US" dirty="0"/>
              <a:t> 2020).</a:t>
            </a:r>
          </a:p>
          <a:p>
            <a:pPr lvl="1"/>
            <a:r>
              <a:rPr lang="en-US" dirty="0"/>
              <a:t>Akan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Auditor Internal UAI.</a:t>
            </a:r>
          </a:p>
          <a:p>
            <a:pPr lvl="1"/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10 Auditor Internal UAI.</a:t>
            </a:r>
          </a:p>
          <a:p>
            <a:endParaRPr lang="en-ID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5CE9-BCD5-49C3-A6AE-57E3F79A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9C95-8898-4E60-91DC-5C7769CA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22AD5-1BBF-43C4-B9FD-FE1FF2E00FF1}" type="slidenum">
              <a:rPr lang="en-US" altLang="id-ID" smtClean="0"/>
              <a:pPr>
                <a:defRPr/>
              </a:pPr>
              <a:t>23</a:t>
            </a:fld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32616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70" y="4800600"/>
            <a:ext cx="6548179" cy="106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D6259-3179-4282-A8D9-D8CAF9823880}" type="slidenum">
              <a:rPr lang="en-US" altLang="id-ID" smtClean="0"/>
              <a:pPr>
                <a:defRPr/>
              </a:pPr>
              <a:t>24</a:t>
            </a:fld>
            <a:endParaRPr lang="en-US" alt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1828800"/>
            <a:ext cx="4546492" cy="31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F1D9987-BE5C-44F9-BC4D-AB745D378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28490"/>
              </p:ext>
            </p:extLst>
          </p:nvPr>
        </p:nvGraphicFramePr>
        <p:xfrm>
          <a:off x="0" y="141600"/>
          <a:ext cx="91440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875F8B5-DA2A-492E-8FCB-CCE308C2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Pengukuran</a:t>
            </a:r>
            <a:r>
              <a:rPr lang="en-US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Kinerja</a:t>
            </a:r>
            <a:r>
              <a:rPr lang="en-US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UAI</a:t>
            </a:r>
            <a:br>
              <a:rPr lang="en-US" dirty="0"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D" dirty="0"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79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92167-8648-48E6-BFEF-B87C1A09C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A7592167-8648-48E6-BFEF-B87C1A09C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A7592167-8648-48E6-BFEF-B87C1A09C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A7592167-8648-48E6-BFEF-B87C1A09C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095E64-CFC7-4F0B-8A3E-BD069BE5F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10095E64-CFC7-4F0B-8A3E-BD069BE5F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10095E64-CFC7-4F0B-8A3E-BD069BE5F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10095E64-CFC7-4F0B-8A3E-BD069BE5F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2CEDC0-4998-491B-93C3-27E995D04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A42CEDC0-4998-491B-93C3-27E995D04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A42CEDC0-4998-491B-93C3-27E995D04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A42CEDC0-4998-491B-93C3-27E995D04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7DD8C4-176E-46EE-A7AE-E7B63B3BA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C17DD8C4-176E-46EE-A7AE-E7B63B3BA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C17DD8C4-176E-46EE-A7AE-E7B63B3BA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C17DD8C4-176E-46EE-A7AE-E7B63B3BA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5A54C8-6227-4226-9122-2B05C3DB1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C15A54C8-6227-4226-9122-2B05C3DB1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C15A54C8-6227-4226-9122-2B05C3DB1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C15A54C8-6227-4226-9122-2B05C3DB1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B7CCEE-5907-4120-B4EB-644B2236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F4B7CCEE-5907-4120-B4EB-644B2236F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F4B7CCEE-5907-4120-B4EB-644B2236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F4B7CCEE-5907-4120-B4EB-644B2236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B604ED-1967-426F-9E57-D208C1743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71B604ED-1967-426F-9E57-D208C1743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71B604ED-1967-426F-9E57-D208C1743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71B604ED-1967-426F-9E57-D208C1743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C8046-6FF7-49EF-BADA-C68DA384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1/28/2020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1459C-82DD-4E39-9CA8-1AE6035E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22AD5-1BBF-43C4-B9FD-FE1FF2E00FF1}" type="slidenum">
              <a:rPr lang="en-US" altLang="id-ID" smtClean="0"/>
              <a:pPr>
                <a:defRPr/>
              </a:pPr>
              <a:t>4</a:t>
            </a:fld>
            <a:endParaRPr lang="en-US" alt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22B889-4F6B-4622-83DD-E892A6BA0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5517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371600" y="4495800"/>
            <a:ext cx="1675311" cy="162632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Academic Excellence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7792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AA91D7B-B7D2-40E6-8D28-D4535F3EF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627769"/>
              </p:ext>
            </p:extLst>
          </p:nvPr>
        </p:nvGraphicFramePr>
        <p:xfrm>
          <a:off x="4524935" y="2286000"/>
          <a:ext cx="5023597" cy="381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BAE05C0F-3DBF-4DEE-8C1D-1A5CED73819C}"/>
              </a:ext>
            </a:extLst>
          </p:cNvPr>
          <p:cNvGrpSpPr/>
          <p:nvPr/>
        </p:nvGrpSpPr>
        <p:grpSpPr>
          <a:xfrm>
            <a:off x="548638" y="53918"/>
            <a:ext cx="6233161" cy="1392689"/>
            <a:chOff x="498123" y="1127395"/>
            <a:chExt cx="6714930" cy="51000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9FA6D2-874E-41BE-B796-35763C56503B}"/>
                </a:ext>
              </a:extLst>
            </p:cNvPr>
            <p:cNvSpPr/>
            <p:nvPr/>
          </p:nvSpPr>
          <p:spPr>
            <a:xfrm>
              <a:off x="1443711" y="1194897"/>
              <a:ext cx="5769342" cy="4395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err="1">
                  <a:latin typeface="Arial Black" panose="020B0A04020102020204" pitchFamily="34" charset="0"/>
                  <a:ea typeface="ＭＳ Ｐゴシック" charset="0"/>
                </a:rPr>
                <a:t>Perspektif</a:t>
              </a:r>
              <a:r>
                <a:rPr lang="en-US" sz="3600" dirty="0">
                  <a:latin typeface="Arial Black" panose="020B0A04020102020204" pitchFamily="34" charset="0"/>
                  <a:ea typeface="ＭＳ Ｐゴシック" charset="0"/>
                </a:rPr>
                <a:t> </a:t>
              </a:r>
              <a:r>
                <a:rPr lang="id-ID" sz="3600" dirty="0">
                  <a:latin typeface="Arial Black" panose="020B0A04020102020204" pitchFamily="34" charset="0"/>
                  <a:ea typeface="ＭＳ Ｐゴシック" charset="0"/>
                </a:rPr>
                <a:t> </a:t>
              </a:r>
              <a:r>
                <a:rPr lang="en-US" sz="3600" dirty="0">
                  <a:latin typeface="Arial Black" panose="020B0A04020102020204" pitchFamily="34" charset="0"/>
                  <a:ea typeface="ＭＳ Ｐゴシック" charset="0"/>
                </a:rPr>
                <a:t/>
              </a:r>
              <a:br>
                <a:rPr lang="en-US" sz="3600" dirty="0">
                  <a:latin typeface="Arial Black" panose="020B0A04020102020204" pitchFamily="34" charset="0"/>
                  <a:ea typeface="ＭＳ Ｐゴシック" charset="0"/>
                </a:rPr>
              </a:br>
              <a:r>
                <a:rPr lang="en-US" sz="3600" b="1" i="1" dirty="0">
                  <a:latin typeface="Arial Black" panose="020B0A04020102020204" pitchFamily="34" charset="0"/>
                  <a:ea typeface="ＭＳ Ｐゴシック" charset="0"/>
                </a:rPr>
                <a:t>Balanced </a:t>
              </a:r>
              <a:r>
                <a:rPr lang="en-US" sz="3600" b="1" i="1" dirty="0" smtClean="0">
                  <a:latin typeface="Arial Black" panose="020B0A04020102020204" pitchFamily="34" charset="0"/>
                  <a:ea typeface="ＭＳ Ｐゴシック" charset="0"/>
                </a:rPr>
                <a:t>Scorecard</a:t>
              </a:r>
              <a:endParaRPr lang="id-ID" sz="3600" i="1" dirty="0">
                <a:latin typeface="Arial Black" panose="020B0A040201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519D95-B096-4775-94D9-B6EBD618F0AA}"/>
                </a:ext>
              </a:extLst>
            </p:cNvPr>
            <p:cNvSpPr txBox="1"/>
            <p:nvPr/>
          </p:nvSpPr>
          <p:spPr>
            <a:xfrm>
              <a:off x="498123" y="1127395"/>
              <a:ext cx="971371" cy="5100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0"/>
                </a:lnSpc>
              </a:pPr>
              <a:r>
                <a:rPr lang="en-US" sz="10000" b="1" dirty="0">
                  <a:latin typeface="Montserrat" panose="00000500000000000000" pitchFamily="2" charset="0"/>
                </a:rPr>
                <a:t>5</a:t>
              </a:r>
              <a:endParaRPr lang="id-ID" sz="10000" b="1" dirty="0">
                <a:latin typeface="Montserrat" panose="00000500000000000000" pitchFamily="2" charset="0"/>
              </a:endParaRPr>
            </a:p>
          </p:txBody>
        </p: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A91D7B-B7D2-40E6-8D28-D4535F3EF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938571"/>
              </p:ext>
            </p:extLst>
          </p:nvPr>
        </p:nvGraphicFramePr>
        <p:xfrm>
          <a:off x="-381000" y="2286000"/>
          <a:ext cx="5023597" cy="381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ight Arrow 7"/>
          <p:cNvSpPr/>
          <p:nvPr/>
        </p:nvSpPr>
        <p:spPr>
          <a:xfrm>
            <a:off x="4276164" y="3842497"/>
            <a:ext cx="615204" cy="524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815" y="1646139"/>
            <a:ext cx="263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Arial Rounded MT Bold" panose="020F0704030504030204" pitchFamily="34" charset="0"/>
              </a:rPr>
              <a:t>Versi Pimpinan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2511" y="1646139"/>
            <a:ext cx="336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Arial Rounded MT Bold" panose="020F0704030504030204" pitchFamily="34" charset="0"/>
              </a:rPr>
              <a:t>Versi Pimpinan +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18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B3ED-049A-40C1-9756-57112BD5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</p:spPr>
        <p:txBody>
          <a:bodyPr/>
          <a:lstStyle/>
          <a:p>
            <a:r>
              <a:rPr lang="en-US" dirty="0"/>
              <a:t>Sembilan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BAN-PT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16BDF-84AD-4FE2-BC44-912B06EF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209799"/>
            <a:ext cx="7886700" cy="39671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Sasaran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Tata </a:t>
            </a:r>
            <a:r>
              <a:rPr lang="en-US" dirty="0" err="1"/>
              <a:t>Pamong</a:t>
            </a:r>
            <a:r>
              <a:rPr lang="en-US" dirty="0"/>
              <a:t>, Tata </a:t>
            </a:r>
            <a:r>
              <a:rPr lang="en-US" dirty="0" err="1"/>
              <a:t>Kelola</a:t>
            </a:r>
            <a:r>
              <a:rPr lang="en-US" dirty="0"/>
              <a:t> dan </a:t>
            </a:r>
            <a:r>
              <a:rPr lang="en-US" dirty="0" err="1"/>
              <a:t>Kerjasama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Mahasiswa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Sarana</a:t>
            </a:r>
            <a:r>
              <a:rPr lang="en-US" dirty="0"/>
              <a:t> dan </a:t>
            </a:r>
            <a:r>
              <a:rPr lang="en-US" dirty="0" err="1"/>
              <a:t>Prasarana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Pendidikan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Penelitian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Masyarakat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Luaran</a:t>
            </a:r>
            <a:r>
              <a:rPr lang="en-US" dirty="0"/>
              <a:t> dan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Tridharma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370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29976F-E69C-48B7-B84C-545148D7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Pemetaan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BAN-PT</a:t>
            </a:r>
            <a:endParaRPr lang="en-ID" sz="3600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AD8382A-1ADF-4DF4-9EA8-A2C9459992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48947" y="1808480"/>
          <a:ext cx="7619602" cy="34595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61220">
                  <a:extLst>
                    <a:ext uri="{9D8B030D-6E8A-4147-A177-3AD203B41FA5}">
                      <a16:colId xmlns:a16="http://schemas.microsoft.com/office/drawing/2014/main" val="3112488796"/>
                    </a:ext>
                  </a:extLst>
                </a:gridCol>
                <a:gridCol w="4858382">
                  <a:extLst>
                    <a:ext uri="{9D8B030D-6E8A-4147-A177-3AD203B41FA5}">
                      <a16:colId xmlns:a16="http://schemas.microsoft.com/office/drawing/2014/main" val="983242311"/>
                    </a:ext>
                  </a:extLst>
                </a:gridCol>
              </a:tblGrid>
              <a:tr h="2782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Perspektif</a:t>
                      </a:r>
                      <a:r>
                        <a:rPr lang="en-US" sz="2000" dirty="0"/>
                        <a:t> BSC</a:t>
                      </a:r>
                      <a:endParaRPr lang="en-ID" sz="20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Kriteria</a:t>
                      </a:r>
                      <a:r>
                        <a:rPr lang="en-US" sz="2000" dirty="0"/>
                        <a:t> BAN-PT</a:t>
                      </a:r>
                      <a:endParaRPr lang="en-ID" sz="20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002479111"/>
                  </a:ext>
                </a:extLst>
              </a:tr>
              <a:tr h="448649">
                <a:tc>
                  <a:txBody>
                    <a:bodyPr/>
                    <a:lstStyle/>
                    <a:p>
                      <a:r>
                        <a:rPr lang="en-ID" sz="2000" i="1" dirty="0">
                          <a:solidFill>
                            <a:srgbClr val="CC00CC"/>
                          </a:solidFill>
                        </a:rPr>
                        <a:t>Internal Management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1.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Visi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Misi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Tujuan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Sasaran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2. Tata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Pamong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, Tata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Kelola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dan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Kerjasama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325654336"/>
                  </a:ext>
                </a:extLst>
              </a:tr>
              <a:tr h="638675">
                <a:tc>
                  <a:txBody>
                    <a:bodyPr/>
                    <a:lstStyle/>
                    <a:p>
                      <a:r>
                        <a:rPr lang="en-ID" sz="2000" i="1" dirty="0">
                          <a:solidFill>
                            <a:srgbClr val="CC00CC"/>
                          </a:solidFill>
                        </a:rPr>
                        <a:t>Stakeholder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3.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Mahasiswa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9.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Luaran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dan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Capaian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Tridharma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443488177"/>
                  </a:ext>
                </a:extLst>
              </a:tr>
              <a:tr h="278202">
                <a:tc>
                  <a:txBody>
                    <a:bodyPr/>
                    <a:lstStyle/>
                    <a:p>
                      <a:r>
                        <a:rPr lang="en-ID" sz="2000" i="1" dirty="0">
                          <a:solidFill>
                            <a:srgbClr val="CC00CC"/>
                          </a:solidFill>
                        </a:rPr>
                        <a:t>Learning and Growth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4.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Sumber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Daya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Manusia</a:t>
                      </a:r>
                      <a:endParaRPr lang="en-ID" sz="2000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358445927"/>
                  </a:ext>
                </a:extLst>
              </a:tr>
              <a:tr h="278202">
                <a:tc>
                  <a:txBody>
                    <a:bodyPr/>
                    <a:lstStyle/>
                    <a:p>
                      <a:r>
                        <a:rPr lang="en-ID" sz="2000" i="1" dirty="0">
                          <a:solidFill>
                            <a:srgbClr val="CC00CC"/>
                          </a:solidFill>
                        </a:rPr>
                        <a:t>Financial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5.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Keuangan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Sarana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dan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Prasarana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3053115076"/>
                  </a:ext>
                </a:extLst>
              </a:tr>
              <a:tr h="638675">
                <a:tc>
                  <a:txBody>
                    <a:bodyPr/>
                    <a:lstStyle/>
                    <a:p>
                      <a:r>
                        <a:rPr lang="en-ID" sz="2000" i="1" dirty="0">
                          <a:solidFill>
                            <a:srgbClr val="CC00CC"/>
                          </a:solidFill>
                        </a:rPr>
                        <a:t>Academic Excellence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6. Pendidikan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7.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Penelitian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8.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Pengabdian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kepada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 Masyarakat (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</a:rPr>
                        <a:t>PkM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337361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2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29976F-E69C-48B7-B84C-545148D7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Pemetaan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BAN-PT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Perguruan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Tinggi</a:t>
            </a:r>
            <a:endParaRPr lang="en-ID" sz="3600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B0A64D8D-201E-49ED-9CAD-79576BD75C8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500366"/>
          <a:ext cx="9144000" cy="534934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12082">
                  <a:extLst>
                    <a:ext uri="{9D8B030D-6E8A-4147-A177-3AD203B41FA5}">
                      <a16:colId xmlns:a16="http://schemas.microsoft.com/office/drawing/2014/main" val="3112488796"/>
                    </a:ext>
                  </a:extLst>
                </a:gridCol>
                <a:gridCol w="3660959">
                  <a:extLst>
                    <a:ext uri="{9D8B030D-6E8A-4147-A177-3AD203B41FA5}">
                      <a16:colId xmlns:a16="http://schemas.microsoft.com/office/drawing/2014/main" val="983242311"/>
                    </a:ext>
                  </a:extLst>
                </a:gridCol>
                <a:gridCol w="3270959">
                  <a:extLst>
                    <a:ext uri="{9D8B030D-6E8A-4147-A177-3AD203B41FA5}">
                      <a16:colId xmlns:a16="http://schemas.microsoft.com/office/drawing/2014/main" val="3064027090"/>
                    </a:ext>
                  </a:extLst>
                </a:gridCol>
              </a:tblGrid>
              <a:tr h="1448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Perspektif</a:t>
                      </a:r>
                      <a:r>
                        <a:rPr lang="en-US" sz="1800" dirty="0"/>
                        <a:t> BSC</a:t>
                      </a:r>
                      <a:endParaRPr lang="en-ID" sz="18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Kriteria</a:t>
                      </a:r>
                      <a:r>
                        <a:rPr lang="en-US" sz="1800" dirty="0"/>
                        <a:t> BAN-PT</a:t>
                      </a:r>
                      <a:endParaRPr lang="en-ID" sz="18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Standar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Perguruan</a:t>
                      </a:r>
                      <a:r>
                        <a:rPr lang="en-US" sz="1800" dirty="0"/>
                        <a:t> Tinggi </a:t>
                      </a:r>
                      <a:endParaRPr lang="en-ID" sz="18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002479111"/>
                  </a:ext>
                </a:extLst>
              </a:tr>
              <a:tr h="525917">
                <a:tc>
                  <a:txBody>
                    <a:bodyPr/>
                    <a:lstStyle/>
                    <a:p>
                      <a:r>
                        <a:rPr lang="en-ID" sz="1800" i="1" dirty="0">
                          <a:solidFill>
                            <a:srgbClr val="CC00CC"/>
                          </a:solidFill>
                        </a:rPr>
                        <a:t>Internal Management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1.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Visi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Misi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Tujuan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Sasaran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2. Tata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Pamong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, Tata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Kelola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dan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Kerjasama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ID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844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Kebijakan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Universitas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  <a:p>
                      <a:pPr lvl="0"/>
                      <a:r>
                        <a:rPr lang="en-US" sz="1800" b="1" dirty="0" err="1">
                          <a:latin typeface="Arial Rounded MT Bold" panose="020F0704030504030204" pitchFamily="34" charset="0"/>
                        </a:rPr>
                        <a:t>Standar</a:t>
                      </a:r>
                      <a:r>
                        <a:rPr lang="en-US" sz="1800" b="1" dirty="0">
                          <a:latin typeface="Arial Rounded MT Bold" panose="020F0704030504030204" pitchFamily="34" charset="0"/>
                        </a:rPr>
                        <a:t> VMTS</a:t>
                      </a:r>
                    </a:p>
                    <a:p>
                      <a:pPr lvl="0"/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Standar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Resillience</a:t>
                      </a:r>
                      <a:endParaRPr lang="en-ID" sz="1800" b="1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844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Kebijakan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Kerjasama</a:t>
                      </a:r>
                      <a:endParaRPr lang="en-ID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325654336"/>
                  </a:ext>
                </a:extLst>
              </a:tr>
              <a:tr h="1211896">
                <a:tc>
                  <a:txBody>
                    <a:bodyPr/>
                    <a:lstStyle/>
                    <a:p>
                      <a:r>
                        <a:rPr lang="en-ID" sz="1800" i="1" dirty="0">
                          <a:solidFill>
                            <a:srgbClr val="CC00CC"/>
                          </a:solidFill>
                        </a:rPr>
                        <a:t>Stakeholder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3.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Mahasiswa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9.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Luaran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dan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Capaian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Tridharma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dirty="0" err="1">
                          <a:latin typeface="Arial Rounded MT Bold" panose="020F0704030504030204" pitchFamily="34" charset="0"/>
                        </a:rPr>
                        <a:t>Standar</a:t>
                      </a:r>
                      <a:r>
                        <a:rPr lang="en-US" sz="1800" b="1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Rounded MT Bold" panose="020F0704030504030204" pitchFamily="34" charset="0"/>
                        </a:rPr>
                        <a:t>Kemahasiswaan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  <a:p>
                      <a:pPr lvl="0"/>
                      <a:r>
                        <a:rPr lang="en-US" sz="1800" dirty="0" err="1"/>
                        <a:t>Standar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Kompetensi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Lulusan</a:t>
                      </a:r>
                      <a:endParaRPr lang="en-US" sz="1800" dirty="0"/>
                    </a:p>
                    <a:p>
                      <a:pPr lvl="0"/>
                      <a:r>
                        <a:rPr lang="en-US" sz="1800" dirty="0" err="1"/>
                        <a:t>Standar</a:t>
                      </a:r>
                      <a:r>
                        <a:rPr lang="en-US" sz="1800" dirty="0"/>
                        <a:t> Hasil </a:t>
                      </a:r>
                      <a:r>
                        <a:rPr lang="en-US" sz="1800" dirty="0" err="1"/>
                        <a:t>Penelitian</a:t>
                      </a:r>
                      <a:endParaRPr lang="en-US" sz="1800" dirty="0"/>
                    </a:p>
                    <a:p>
                      <a:pPr lvl="0"/>
                      <a:r>
                        <a:rPr lang="en-US" sz="1800" dirty="0" err="1"/>
                        <a:t>Standar</a:t>
                      </a:r>
                      <a:r>
                        <a:rPr lang="en-US" sz="1800" dirty="0"/>
                        <a:t> Hasil </a:t>
                      </a:r>
                      <a:r>
                        <a:rPr lang="en-US" sz="1800" dirty="0" err="1"/>
                        <a:t>PkM</a:t>
                      </a:r>
                      <a:endParaRPr lang="en-US" sz="1800" dirty="0"/>
                    </a:p>
                    <a:p>
                      <a:pPr lvl="0"/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Standar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Inovasi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443488177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r>
                        <a:rPr lang="en-ID" sz="1800" i="1" dirty="0">
                          <a:solidFill>
                            <a:srgbClr val="CC00CC"/>
                          </a:solidFill>
                        </a:rPr>
                        <a:t>Learning and Growth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4.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Sumber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Daya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Manusia</a:t>
                      </a:r>
                      <a:endParaRPr lang="en-ID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Standar</a:t>
                      </a:r>
                      <a:r>
                        <a:rPr lang="en-US" sz="1800" dirty="0"/>
                        <a:t> SDM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Arial Rounded MT Bold" panose="020F0704030504030204" pitchFamily="34" charset="0"/>
                        </a:rPr>
                        <a:t>Standar</a:t>
                      </a:r>
                      <a:r>
                        <a:rPr lang="en-US" sz="1800" b="1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Rounded MT Bold" panose="020F0704030504030204" pitchFamily="34" charset="0"/>
                        </a:rPr>
                        <a:t>Budaya</a:t>
                      </a:r>
                      <a:r>
                        <a:rPr lang="en-US" sz="1800" b="1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dirty="0" err="1">
                          <a:latin typeface="Arial Rounded MT Bold" panose="020F0704030504030204" pitchFamily="34" charset="0"/>
                        </a:rPr>
                        <a:t>Islami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358445927"/>
                  </a:ext>
                </a:extLst>
              </a:tr>
              <a:tr h="525917">
                <a:tc>
                  <a:txBody>
                    <a:bodyPr/>
                    <a:lstStyle/>
                    <a:p>
                      <a:r>
                        <a:rPr lang="en-ID" sz="1800" i="1" dirty="0">
                          <a:solidFill>
                            <a:srgbClr val="CC00CC"/>
                          </a:solidFill>
                        </a:rPr>
                        <a:t>Financial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5.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Keuangan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Sarana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dan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Prasarana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Standar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Keuangan</a:t>
                      </a:r>
                      <a:endParaRPr lang="en-US" sz="1800" dirty="0"/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Standar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Sarana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</a:rPr>
                        <a:t>Prasarana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Standar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Perpustakaan</a:t>
                      </a:r>
                      <a:endParaRPr lang="en-ID" sz="18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3053115076"/>
                  </a:ext>
                </a:extLst>
              </a:tr>
              <a:tr h="754577">
                <a:tc>
                  <a:txBody>
                    <a:bodyPr/>
                    <a:lstStyle/>
                    <a:p>
                      <a:r>
                        <a:rPr lang="en-ID" sz="1800" i="1" dirty="0">
                          <a:solidFill>
                            <a:srgbClr val="CC00CC"/>
                          </a:solidFill>
                        </a:rPr>
                        <a:t>Academic Excellence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6. Pendidikan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7.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Penelitian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8.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Pengabdian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kpd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Masyarakat (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PkM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err="1"/>
                        <a:t>Standar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Pembelajaran</a:t>
                      </a:r>
                      <a:endParaRPr lang="en-US" sz="18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err="1"/>
                        <a:t>Standar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Penelitian</a:t>
                      </a:r>
                      <a:endParaRPr lang="en-US" sz="18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err="1"/>
                        <a:t>Standar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PkM</a:t>
                      </a:r>
                      <a:endParaRPr lang="en-US" sz="18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337361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6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sil gambar untuk quality">
            <a:extLst>
              <a:ext uri="{FF2B5EF4-FFF2-40B4-BE49-F238E27FC236}">
                <a16:creationId xmlns:a16="http://schemas.microsoft.com/office/drawing/2014/main" id="{F7A03AC1-514A-4F5C-92CD-0CAD39B6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905"/>
            <a:ext cx="2610679" cy="19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D0543B-F884-4E2B-A206-AAA68C0E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9B12D9-FEAB-4028-9B5C-4AFE9CA3E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SPMI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sz="2800" b="1" dirty="0" err="1">
                <a:solidFill>
                  <a:srgbClr val="CC00CC"/>
                </a:solidFill>
              </a:rPr>
              <a:t>desentralisasi</a:t>
            </a:r>
            <a:r>
              <a:rPr lang="en-US" dirty="0"/>
              <a:t>.</a:t>
            </a:r>
          </a:p>
          <a:p>
            <a:r>
              <a:rPr lang="en-US" dirty="0"/>
              <a:t>KKM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pendamping</a:t>
            </a:r>
            <a:r>
              <a:rPr lang="en-US" dirty="0"/>
              <a:t> </a:t>
            </a:r>
            <a:r>
              <a:rPr lang="en-US" dirty="0" err="1"/>
              <a:t>Dekan</a:t>
            </a:r>
            <a:r>
              <a:rPr lang="en-US" dirty="0"/>
              <a:t>/</a:t>
            </a:r>
            <a:r>
              <a:rPr lang="en-US" dirty="0" err="1"/>
              <a:t>Kaprodi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keterlaksanaan</a:t>
            </a:r>
            <a:r>
              <a:rPr lang="en-US" dirty="0"/>
              <a:t> proses </a:t>
            </a:r>
            <a:r>
              <a:rPr lang="en-US" dirty="0" err="1"/>
              <a:t>tridharma</a:t>
            </a:r>
            <a:r>
              <a:rPr lang="en-US" dirty="0"/>
              <a:t> </a:t>
            </a:r>
            <a:r>
              <a:rPr lang="en-US" sz="2800" b="1" dirty="0" err="1">
                <a:solidFill>
                  <a:srgbClr val="FF9933"/>
                </a:solidFill>
              </a:rPr>
              <a:t>sesuai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Standar</a:t>
            </a:r>
            <a:r>
              <a:rPr lang="en-US" sz="2400" b="1" dirty="0">
                <a:solidFill>
                  <a:srgbClr val="00B050"/>
                </a:solidFill>
              </a:rPr>
              <a:t> UAI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Audit </a:t>
            </a:r>
            <a:r>
              <a:rPr lang="en-US" dirty="0" err="1"/>
              <a:t>Mutu</a:t>
            </a:r>
            <a:r>
              <a:rPr lang="en-US" dirty="0"/>
              <a:t> Internal (AMI)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setahun</a:t>
            </a:r>
            <a:r>
              <a:rPr lang="en-US" dirty="0"/>
              <a:t>.</a:t>
            </a:r>
          </a:p>
          <a:p>
            <a:r>
              <a:rPr lang="en-US" dirty="0"/>
              <a:t>IKU yang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APT/APS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IKU UAI.</a:t>
            </a:r>
          </a:p>
          <a:p>
            <a:pPr lvl="1"/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63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 UA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UAI.potx" id="{8382E950-7ECB-4A89-BFDD-D70762025272}" vid="{A3DD9255-4086-4394-B725-545404EB5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UAI</Template>
  <TotalTime>5696</TotalTime>
  <Words>862</Words>
  <Application>Microsoft Office PowerPoint</Application>
  <PresentationFormat>On-screen Show (4:3)</PresentationFormat>
  <Paragraphs>202</Paragraphs>
  <Slides>24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Black</vt:lpstr>
      <vt:lpstr>Arial Rounded MT Bold</vt:lpstr>
      <vt:lpstr>Calibri</vt:lpstr>
      <vt:lpstr>Calibri Light</vt:lpstr>
      <vt:lpstr>Montserrat</vt:lpstr>
      <vt:lpstr>Tahoma</vt:lpstr>
      <vt:lpstr>Template PPT UAI</vt:lpstr>
      <vt:lpstr>Sistem Penjaminan Mutu Internal 2020 Academic Excellence </vt:lpstr>
      <vt:lpstr>PowerPoint Presentation</vt:lpstr>
      <vt:lpstr>Pengukuran Kinerja di UAI </vt:lpstr>
      <vt:lpstr>PowerPoint Presentation</vt:lpstr>
      <vt:lpstr>PowerPoint Presentation</vt:lpstr>
      <vt:lpstr>Sembilan Kriteria Akreditasi BAN-PT</vt:lpstr>
      <vt:lpstr>Pemetaan BSC – Kriteria BAN-PT</vt:lpstr>
      <vt:lpstr>Pemetaan BSC – Kriteria BAN-PT – Standar Perguruan Tinggi</vt:lpstr>
      <vt:lpstr>Paradigma Baru</vt:lpstr>
      <vt:lpstr>Pelaksanaan SPMI</vt:lpstr>
      <vt:lpstr>Pelaksanaan SPMI</vt:lpstr>
      <vt:lpstr>Pelaksanaan SPMI</vt:lpstr>
      <vt:lpstr>INDIKATOR KINERJA</vt:lpstr>
      <vt:lpstr>KPI, SPMI, dan Akreditasi</vt:lpstr>
      <vt:lpstr>PowerPoint Presentation</vt:lpstr>
      <vt:lpstr>PowerPoint Presentation</vt:lpstr>
      <vt:lpstr>PowerPoint Presentation</vt:lpstr>
      <vt:lpstr>Academic Excellence Perspective Tugas dan kewajiban Program Studi</vt:lpstr>
      <vt:lpstr>Academic Excellence Perspective Tugas dan kewajiban Program Studi</vt:lpstr>
      <vt:lpstr>Academic Excellence Perspective Tugas dan kewajiban Program Studi</vt:lpstr>
      <vt:lpstr>Academic Excellence Perspective Tugas dan kewajiban Program Studi</vt:lpstr>
      <vt:lpstr>Academic Excellence Perspective Tugas dan kewajiban Program Studi</vt:lpstr>
      <vt:lpstr>Rencana Kerja Semester Genap  Tahun Akademik 2019-2020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uai-user</dc:creator>
  <cp:lastModifiedBy>user-uai</cp:lastModifiedBy>
  <cp:revision>434</cp:revision>
  <cp:lastPrinted>2018-11-21T07:45:05Z</cp:lastPrinted>
  <dcterms:created xsi:type="dcterms:W3CDTF">2013-11-29T03:27:45Z</dcterms:created>
  <dcterms:modified xsi:type="dcterms:W3CDTF">2020-03-13T00:16:03Z</dcterms:modified>
</cp:coreProperties>
</file>